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5" r:id="rId7"/>
    <p:sldId id="261" r:id="rId8"/>
    <p:sldId id="262" r:id="rId9"/>
    <p:sldId id="263" r:id="rId10"/>
    <p:sldId id="264" r:id="rId11"/>
    <p:sldId id="266" r:id="rId12"/>
    <p:sldId id="267" r:id="rId13"/>
    <p:sldId id="268" r:id="rId14"/>
  </p:sldIdLst>
  <p:sldSz cx="18288000" cy="10287000"/>
  <p:notesSz cx="6858000" cy="9144000"/>
  <p:embeddedFontLst>
    <p:embeddedFont>
      <p:font typeface="Georgia" panose="02040502050405020303" pitchFamily="18" charset="0"/>
      <p:regular r:id="rId15"/>
      <p:bold r:id="rId16"/>
      <p:italic r:id="rId17"/>
      <p:boldItalic r:id="rId18"/>
    </p:embeddedFont>
    <p:embeddedFont>
      <p:font typeface="Livvic" pitchFamily="2" charset="0"/>
      <p:regular r:id="rId19"/>
      <p:bold r:id="rId20"/>
      <p:italic r:id="rId21"/>
      <p:boldItalic r:id="rId22"/>
    </p:embeddedFont>
    <p:embeddedFont>
      <p:font typeface="Livvic Semi-Bold" panose="020B0604020202020204" charset="0"/>
      <p:regular r:id="rId23"/>
    </p:embeddedFont>
    <p:embeddedFont>
      <p:font typeface="Modern No. 20" panose="02070704070505020303" pitchFamily="18" charset="0"/>
      <p:regular r:id="rId24"/>
    </p:embeddedFont>
    <p:embeddedFont>
      <p:font typeface="Raleway" pitchFamily="2" charset="0"/>
      <p:regular r:id="rId25"/>
      <p:bold r:id="rId26"/>
      <p:italic r:id="rId27"/>
      <p:boldItalic r:id="rId28"/>
    </p:embeddedFont>
    <p:embeddedFont>
      <p:font typeface="Raleway Medium" pitchFamily="2" charset="0"/>
      <p:regular r:id="rId29"/>
      <p: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6" d="100"/>
          <a:sy n="46" d="100"/>
        </p:scale>
        <p:origin x="75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hyperlink" Target="http://www.example.com/?utm_source=facebook&amp;utm_medium=social&amp;utm_campaign=summer_sale"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hyperlink" Target="http://www.example.com/?utm_content=ad1" TargetMode="External"/><Relationship Id="rId3" Type="http://schemas.openxmlformats.org/officeDocument/2006/relationships/image" Target="../media/image21.svg"/><Relationship Id="rId7" Type="http://schemas.openxmlformats.org/officeDocument/2006/relationships/hyperlink" Target="http://www.example.com/?utm_term=shoes" TargetMode="External"/><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hyperlink" Target="http://www.example.com/?utm_campaign=summer_sale" TargetMode="External"/><Relationship Id="rId5" Type="http://schemas.openxmlformats.org/officeDocument/2006/relationships/hyperlink" Target="http://www.example.com/?utm_medium=email" TargetMode="External"/><Relationship Id="rId4" Type="http://schemas.openxmlformats.org/officeDocument/2006/relationships/hyperlink" Target="http://www.example.com/?utm_source=faceboo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35.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7.png"/><Relationship Id="rId7" Type="http://schemas.openxmlformats.org/officeDocument/2006/relationships/image" Target="../media/image7.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2.svg"/><Relationship Id="rId4" Type="http://schemas.openxmlformats.org/officeDocument/2006/relationships/image" Target="../media/image38.png"/><Relationship Id="rId9"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28.sv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FF5E"/>
        </a:solidFill>
        <a:effectLst/>
      </p:bgPr>
    </p:bg>
    <p:spTree>
      <p:nvGrpSpPr>
        <p:cNvPr id="1" name=""/>
        <p:cNvGrpSpPr/>
        <p:nvPr/>
      </p:nvGrpSpPr>
      <p:grpSpPr>
        <a:xfrm>
          <a:off x="0" y="0"/>
          <a:ext cx="0" cy="0"/>
          <a:chOff x="0" y="0"/>
          <a:chExt cx="0" cy="0"/>
        </a:xfrm>
      </p:grpSpPr>
      <p:sp>
        <p:nvSpPr>
          <p:cNvPr id="2" name="Freeform 2"/>
          <p:cNvSpPr/>
          <p:nvPr/>
        </p:nvSpPr>
        <p:spPr>
          <a:xfrm>
            <a:off x="9753600" y="-283241"/>
            <a:ext cx="8900058" cy="10853482"/>
          </a:xfrm>
          <a:custGeom>
            <a:avLst/>
            <a:gdLst/>
            <a:ahLst/>
            <a:cxnLst/>
            <a:rect l="l" t="t" r="r" b="b"/>
            <a:pathLst>
              <a:path w="9319024" h="10853482">
                <a:moveTo>
                  <a:pt x="0" y="0"/>
                </a:moveTo>
                <a:lnTo>
                  <a:pt x="9319023" y="0"/>
                </a:lnTo>
                <a:lnTo>
                  <a:pt x="9319023" y="10853482"/>
                </a:lnTo>
                <a:lnTo>
                  <a:pt x="0" y="10853482"/>
                </a:lnTo>
                <a:lnTo>
                  <a:pt x="0" y="0"/>
                </a:lnTo>
                <a:close/>
              </a:path>
            </a:pathLst>
          </a:custGeom>
          <a:blipFill>
            <a:blip r:embed="rId2">
              <a:alphaModFix amt="35000"/>
              <a:extLst>
                <a:ext uri="{96DAC541-7B7A-43D3-8B79-37D633B846F1}">
                  <asvg:svgBlip xmlns:asvg="http://schemas.microsoft.com/office/drawing/2016/SVG/main" r:embed="rId3"/>
                </a:ext>
              </a:extLst>
            </a:blip>
            <a:stretch>
              <a:fillRect r="-15830"/>
            </a:stretch>
          </a:blipFill>
        </p:spPr>
      </p:sp>
      <p:sp>
        <p:nvSpPr>
          <p:cNvPr id="3" name="Freeform 3"/>
          <p:cNvSpPr/>
          <p:nvPr/>
        </p:nvSpPr>
        <p:spPr>
          <a:xfrm>
            <a:off x="10439400" y="789804"/>
            <a:ext cx="7391400" cy="8773296"/>
          </a:xfrm>
          <a:custGeom>
            <a:avLst/>
            <a:gdLst/>
            <a:ahLst/>
            <a:cxnLst/>
            <a:rect l="l" t="t" r="r" b="b"/>
            <a:pathLst>
              <a:path w="7939018" h="9301104">
                <a:moveTo>
                  <a:pt x="0" y="0"/>
                </a:moveTo>
                <a:lnTo>
                  <a:pt x="7939018" y="0"/>
                </a:lnTo>
                <a:lnTo>
                  <a:pt x="7939018" y="9301103"/>
                </a:lnTo>
                <a:lnTo>
                  <a:pt x="0" y="9301103"/>
                </a:lnTo>
                <a:lnTo>
                  <a:pt x="0" y="0"/>
                </a:lnTo>
                <a:close/>
              </a:path>
            </a:pathLst>
          </a:custGeom>
          <a:blipFill>
            <a:blip r:embed="rId4">
              <a:extLst>
                <a:ext uri="{96DAC541-7B7A-43D3-8B79-37D633B846F1}">
                  <asvg:svgBlip xmlns:asvg="http://schemas.microsoft.com/office/drawing/2016/SVG/main" r:embed="rId5"/>
                </a:ext>
              </a:extLst>
            </a:blip>
            <a:stretch>
              <a:fillRect b="-18549"/>
            </a:stretch>
          </a:blipFill>
        </p:spPr>
      </p:sp>
      <p:sp>
        <p:nvSpPr>
          <p:cNvPr id="4" name="Freeform 4"/>
          <p:cNvSpPr/>
          <p:nvPr/>
        </p:nvSpPr>
        <p:spPr>
          <a:xfrm>
            <a:off x="-450865" y="5440356"/>
            <a:ext cx="3628064" cy="5169521"/>
          </a:xfrm>
          <a:custGeom>
            <a:avLst/>
            <a:gdLst/>
            <a:ahLst/>
            <a:cxnLst/>
            <a:rect l="l" t="t" r="r" b="b"/>
            <a:pathLst>
              <a:path w="3628064" h="5169521">
                <a:moveTo>
                  <a:pt x="0" y="0"/>
                </a:moveTo>
                <a:lnTo>
                  <a:pt x="3628063" y="0"/>
                </a:lnTo>
                <a:lnTo>
                  <a:pt x="3628063" y="5169520"/>
                </a:lnTo>
                <a:lnTo>
                  <a:pt x="0" y="5169520"/>
                </a:lnTo>
                <a:lnTo>
                  <a:pt x="0" y="0"/>
                </a:lnTo>
                <a:close/>
              </a:path>
            </a:pathLst>
          </a:custGeom>
          <a:blipFill>
            <a:blip r:embed="rId6">
              <a:alphaModFix amt="35000"/>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IN" dirty="0"/>
          </a:p>
        </p:txBody>
      </p:sp>
      <p:sp>
        <p:nvSpPr>
          <p:cNvPr id="5" name="TextBox 5"/>
          <p:cNvSpPr txBox="1"/>
          <p:nvPr/>
        </p:nvSpPr>
        <p:spPr>
          <a:xfrm>
            <a:off x="429491" y="1181100"/>
            <a:ext cx="11168876" cy="4853188"/>
          </a:xfrm>
          <a:prstGeom prst="rect">
            <a:avLst/>
          </a:prstGeom>
        </p:spPr>
        <p:txBody>
          <a:bodyPr wrap="square" lIns="0" tIns="0" rIns="0" bIns="0" rtlCol="0" anchor="t">
            <a:spAutoFit/>
          </a:bodyPr>
          <a:lstStyle/>
          <a:p>
            <a:pPr algn="l">
              <a:lnSpc>
                <a:spcPts val="9664"/>
              </a:lnSpc>
            </a:pPr>
            <a:r>
              <a:rPr lang="en-US" sz="6000" b="1" spc="239" dirty="0">
                <a:solidFill>
                  <a:srgbClr val="000000"/>
                </a:solidFill>
                <a:latin typeface="Modern No. 20" panose="02070704070505020303" pitchFamily="18" charset="0"/>
                <a:ea typeface="Livvic Bold"/>
                <a:cs typeface="Livvic Bold"/>
                <a:sym typeface="Livvic Bold"/>
              </a:rPr>
              <a:t>NAME-KRISH THAKUR</a:t>
            </a:r>
          </a:p>
          <a:p>
            <a:pPr algn="l">
              <a:lnSpc>
                <a:spcPts val="9664"/>
              </a:lnSpc>
            </a:pPr>
            <a:r>
              <a:rPr lang="en-US" sz="6000" b="1" spc="239" dirty="0">
                <a:solidFill>
                  <a:srgbClr val="000000"/>
                </a:solidFill>
                <a:latin typeface="Modern No. 20" panose="02070704070505020303" pitchFamily="18" charset="0"/>
                <a:ea typeface="Livvic Bold"/>
                <a:cs typeface="Livvic Bold"/>
                <a:sym typeface="Livvic Bold"/>
              </a:rPr>
              <a:t>SUBJECT- WEB ANALYTICS</a:t>
            </a:r>
          </a:p>
          <a:p>
            <a:pPr algn="l">
              <a:lnSpc>
                <a:spcPts val="9664"/>
              </a:lnSpc>
            </a:pPr>
            <a:r>
              <a:rPr lang="en-US" sz="6000" b="1" spc="239" dirty="0">
                <a:solidFill>
                  <a:srgbClr val="000000"/>
                </a:solidFill>
                <a:latin typeface="Modern No. 20" panose="02070704070505020303" pitchFamily="18" charset="0"/>
                <a:ea typeface="Livvic Bold"/>
                <a:cs typeface="Livvic Bold"/>
                <a:sym typeface="Livvic Bold"/>
              </a:rPr>
              <a:t>COURSE-BBA-DM</a:t>
            </a:r>
          </a:p>
          <a:p>
            <a:pPr algn="l">
              <a:lnSpc>
                <a:spcPts val="9664"/>
              </a:lnSpc>
            </a:pPr>
            <a:r>
              <a:rPr lang="en-US" sz="6000" b="1" spc="239" dirty="0">
                <a:solidFill>
                  <a:srgbClr val="000000"/>
                </a:solidFill>
                <a:latin typeface="Modern No. 20" panose="02070704070505020303" pitchFamily="18" charset="0"/>
                <a:ea typeface="Livvic Bold"/>
                <a:cs typeface="Livvic Bold"/>
                <a:sym typeface="Livvic Bold"/>
              </a:rPr>
              <a:t>ROLL.NO-122124005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246E"/>
        </a:solidFill>
        <a:effectLst/>
      </p:bgPr>
    </p:bg>
    <p:spTree>
      <p:nvGrpSpPr>
        <p:cNvPr id="1" name=""/>
        <p:cNvGrpSpPr/>
        <p:nvPr/>
      </p:nvGrpSpPr>
      <p:grpSpPr>
        <a:xfrm>
          <a:off x="0" y="0"/>
          <a:ext cx="0" cy="0"/>
          <a:chOff x="0" y="0"/>
          <a:chExt cx="0" cy="0"/>
        </a:xfrm>
      </p:grpSpPr>
      <p:sp>
        <p:nvSpPr>
          <p:cNvPr id="2" name="Freeform 2"/>
          <p:cNvSpPr/>
          <p:nvPr/>
        </p:nvSpPr>
        <p:spPr>
          <a:xfrm>
            <a:off x="-508005" y="1810931"/>
            <a:ext cx="6877861" cy="9067379"/>
          </a:xfrm>
          <a:custGeom>
            <a:avLst/>
            <a:gdLst/>
            <a:ahLst/>
            <a:cxnLst/>
            <a:rect l="l" t="t" r="r" b="b"/>
            <a:pathLst>
              <a:path w="6877861" h="9067379">
                <a:moveTo>
                  <a:pt x="0" y="0"/>
                </a:moveTo>
                <a:lnTo>
                  <a:pt x="6877861" y="0"/>
                </a:lnTo>
                <a:lnTo>
                  <a:pt x="6877861" y="9067380"/>
                </a:lnTo>
                <a:lnTo>
                  <a:pt x="0" y="9067380"/>
                </a:lnTo>
                <a:lnTo>
                  <a:pt x="0" y="0"/>
                </a:lnTo>
                <a:close/>
              </a:path>
            </a:pathLst>
          </a:custGeom>
          <a:blipFill>
            <a:blip r:embed="rId2">
              <a:alphaModFix amt="35000"/>
              <a:extLst>
                <a:ext uri="{96DAC541-7B7A-43D3-8B79-37D633B846F1}">
                  <asvg:svgBlip xmlns:asvg="http://schemas.microsoft.com/office/drawing/2016/SVG/main" r:embed="rId3"/>
                </a:ext>
              </a:extLst>
            </a:blip>
            <a:stretch>
              <a:fillRect l="-9263" b="-18092"/>
            </a:stretch>
          </a:blipFill>
          <a:ln cap="sq">
            <a:noFill/>
            <a:prstDash val="solid"/>
            <a:miter/>
          </a:ln>
        </p:spPr>
      </p:sp>
      <p:sp>
        <p:nvSpPr>
          <p:cNvPr id="3" name="Freeform 3"/>
          <p:cNvSpPr/>
          <p:nvPr/>
        </p:nvSpPr>
        <p:spPr>
          <a:xfrm>
            <a:off x="10943203" y="0"/>
            <a:ext cx="7344797" cy="7344797"/>
          </a:xfrm>
          <a:custGeom>
            <a:avLst/>
            <a:gdLst/>
            <a:ahLst/>
            <a:cxnLst/>
            <a:rect l="l" t="t" r="r" b="b"/>
            <a:pathLst>
              <a:path w="7344797" h="7344797">
                <a:moveTo>
                  <a:pt x="0" y="0"/>
                </a:moveTo>
                <a:lnTo>
                  <a:pt x="7344797" y="0"/>
                </a:lnTo>
                <a:lnTo>
                  <a:pt x="7344797" y="7344797"/>
                </a:lnTo>
                <a:lnTo>
                  <a:pt x="0" y="7344797"/>
                </a:lnTo>
                <a:lnTo>
                  <a:pt x="0" y="0"/>
                </a:lnTo>
                <a:close/>
              </a:path>
            </a:pathLst>
          </a:custGeom>
          <a:blipFill>
            <a:blip r:embed="rId4">
              <a:alphaModFix amt="16000"/>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9968930" y="1028700"/>
            <a:ext cx="6835656" cy="11973283"/>
          </a:xfrm>
          <a:custGeom>
            <a:avLst/>
            <a:gdLst/>
            <a:ahLst/>
            <a:cxnLst/>
            <a:rect l="l" t="t" r="r" b="b"/>
            <a:pathLst>
              <a:path w="6835656" h="11973283">
                <a:moveTo>
                  <a:pt x="0" y="0"/>
                </a:moveTo>
                <a:lnTo>
                  <a:pt x="6835656" y="0"/>
                </a:lnTo>
                <a:lnTo>
                  <a:pt x="6835656" y="11973283"/>
                </a:lnTo>
                <a:lnTo>
                  <a:pt x="0" y="119732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a:off x="272955" y="2400300"/>
            <a:ext cx="8871045" cy="8771632"/>
          </a:xfrm>
          <a:prstGeom prst="rect">
            <a:avLst/>
          </a:prstGeom>
        </p:spPr>
        <p:txBody>
          <a:bodyPr lIns="0" tIns="0" rIns="0" bIns="0" rtlCol="0" anchor="t">
            <a:spAutoFit/>
          </a:bodyPr>
          <a:lstStyle/>
          <a:p>
            <a:pPr marL="457200" indent="-457200">
              <a:lnSpc>
                <a:spcPts val="5670"/>
              </a:lnSpc>
              <a:buFont typeface="Wingdings" panose="05000000000000000000" pitchFamily="2" charset="2"/>
              <a:buChar char="q"/>
            </a:pPr>
            <a:r>
              <a:rPr lang="en-IN" sz="3200" dirty="0">
                <a:latin typeface="Georgia" panose="02040502050405020303" pitchFamily="18" charset="0"/>
              </a:rPr>
              <a:t>What are UTM Parameters?</a:t>
            </a:r>
          </a:p>
          <a:p>
            <a:pPr marL="457200" indent="-457200">
              <a:lnSpc>
                <a:spcPts val="5670"/>
              </a:lnSpc>
              <a:buFont typeface="Wingdings" panose="05000000000000000000" pitchFamily="2" charset="2"/>
              <a:buChar char="q"/>
            </a:pPr>
            <a:r>
              <a:rPr lang="en-IN" sz="3200" dirty="0">
                <a:latin typeface="Georgia" panose="02040502050405020303" pitchFamily="18" charset="0"/>
              </a:rPr>
              <a:t>Sample UTM URL</a:t>
            </a:r>
          </a:p>
          <a:p>
            <a:pPr marL="457200" indent="-457200">
              <a:lnSpc>
                <a:spcPts val="5670"/>
              </a:lnSpc>
              <a:buFont typeface="Wingdings" panose="05000000000000000000" pitchFamily="2" charset="2"/>
              <a:buChar char="q"/>
            </a:pPr>
            <a:r>
              <a:rPr lang="en-US" sz="3200" dirty="0">
                <a:latin typeface="Georgia" panose="02040502050405020303" pitchFamily="18" charset="0"/>
              </a:rPr>
              <a:t>Differentiate between UTM parameters with examples.</a:t>
            </a:r>
          </a:p>
          <a:p>
            <a:pPr marL="457200" indent="-457200">
              <a:lnSpc>
                <a:spcPts val="5670"/>
              </a:lnSpc>
              <a:buFont typeface="Wingdings" panose="05000000000000000000" pitchFamily="2" charset="2"/>
              <a:buChar char="q"/>
            </a:pPr>
            <a:r>
              <a:rPr lang="en-IN" sz="3200" dirty="0">
                <a:latin typeface="Georgia" panose="02040502050405020303" pitchFamily="18" charset="0"/>
              </a:rPr>
              <a:t>Importance in Google Analytics</a:t>
            </a:r>
          </a:p>
          <a:p>
            <a:pPr marL="457200" indent="-457200">
              <a:lnSpc>
                <a:spcPts val="5670"/>
              </a:lnSpc>
              <a:buFont typeface="Wingdings" panose="05000000000000000000" pitchFamily="2" charset="2"/>
              <a:buChar char="q"/>
            </a:pPr>
            <a:r>
              <a:rPr lang="en-IN" sz="3200" dirty="0">
                <a:latin typeface="Georgia" panose="02040502050405020303" pitchFamily="18" charset="0"/>
              </a:rPr>
              <a:t>YouTube Ad Campaign Example</a:t>
            </a:r>
          </a:p>
          <a:p>
            <a:pPr marL="457200" indent="-457200">
              <a:lnSpc>
                <a:spcPts val="5670"/>
              </a:lnSpc>
              <a:buFont typeface="Wingdings" panose="05000000000000000000" pitchFamily="2" charset="2"/>
              <a:buChar char="q"/>
            </a:pPr>
            <a:r>
              <a:rPr lang="en-IN" sz="3200" dirty="0">
                <a:latin typeface="Georgia" panose="02040502050405020303" pitchFamily="18" charset="0"/>
              </a:rPr>
              <a:t>Common Mistakes &amp; Solutions</a:t>
            </a:r>
          </a:p>
          <a:p>
            <a:pPr marL="457200" indent="-457200">
              <a:lnSpc>
                <a:spcPts val="5670"/>
              </a:lnSpc>
              <a:buFont typeface="Wingdings" panose="05000000000000000000" pitchFamily="2" charset="2"/>
              <a:buChar char="q"/>
            </a:pPr>
            <a:r>
              <a:rPr lang="en-IN" sz="3200" dirty="0">
                <a:latin typeface="Georgia" panose="02040502050405020303" pitchFamily="18" charset="0"/>
              </a:rPr>
              <a:t>Conclusion</a:t>
            </a:r>
          </a:p>
          <a:p>
            <a:pPr marL="457200" indent="-457200">
              <a:lnSpc>
                <a:spcPts val="5670"/>
              </a:lnSpc>
              <a:buFont typeface="Wingdings" panose="05000000000000000000" pitchFamily="2" charset="2"/>
              <a:buChar char="q"/>
            </a:pPr>
            <a:endParaRPr lang="en-IN" sz="3200" dirty="0">
              <a:latin typeface="Georgia" panose="02040502050405020303" pitchFamily="18" charset="0"/>
            </a:endParaRPr>
          </a:p>
          <a:p>
            <a:pPr marL="457200" indent="-457200">
              <a:lnSpc>
                <a:spcPts val="5670"/>
              </a:lnSpc>
              <a:buFont typeface="Wingdings" panose="05000000000000000000" pitchFamily="2" charset="2"/>
              <a:buChar char="q"/>
            </a:pPr>
            <a:endParaRPr lang="en-IN" sz="3200" dirty="0">
              <a:latin typeface="Georgia" panose="02040502050405020303" pitchFamily="18" charset="0"/>
            </a:endParaRPr>
          </a:p>
          <a:p>
            <a:pPr marL="457200" indent="-457200">
              <a:lnSpc>
                <a:spcPts val="5670"/>
              </a:lnSpc>
              <a:buFont typeface="Wingdings" panose="05000000000000000000" pitchFamily="2" charset="2"/>
              <a:buChar char="q"/>
            </a:pPr>
            <a:endParaRPr lang="en-IN" sz="3200" dirty="0">
              <a:latin typeface="Georgia" panose="02040502050405020303" pitchFamily="18" charset="0"/>
            </a:endParaRPr>
          </a:p>
          <a:p>
            <a:pPr marL="685800" indent="-685800">
              <a:lnSpc>
                <a:spcPts val="5670"/>
              </a:lnSpc>
              <a:buFont typeface="Wingdings" panose="05000000000000000000" pitchFamily="2" charset="2"/>
              <a:buChar char="q"/>
            </a:pPr>
            <a:endParaRPr lang="en-US" sz="5400" b="1" spc="140" dirty="0">
              <a:solidFill>
                <a:srgbClr val="FFFFFF"/>
              </a:solidFill>
              <a:latin typeface="Livvic Semi-Bold"/>
              <a:ea typeface="Livvic Semi-Bold"/>
              <a:cs typeface="Livvic Semi-Bold"/>
              <a:sym typeface="Livvic Semi-Bold"/>
            </a:endParaRPr>
          </a:p>
        </p:txBody>
      </p:sp>
      <p:sp>
        <p:nvSpPr>
          <p:cNvPr id="6" name="TextBox 6"/>
          <p:cNvSpPr txBox="1"/>
          <p:nvPr/>
        </p:nvSpPr>
        <p:spPr>
          <a:xfrm>
            <a:off x="917094" y="1052945"/>
            <a:ext cx="8564700" cy="573940"/>
          </a:xfrm>
          <a:prstGeom prst="rect">
            <a:avLst/>
          </a:prstGeom>
        </p:spPr>
        <p:txBody>
          <a:bodyPr lIns="0" tIns="0" rIns="0" bIns="0" rtlCol="0" anchor="t">
            <a:spAutoFit/>
          </a:bodyPr>
          <a:lstStyle/>
          <a:p>
            <a:pPr algn="l">
              <a:lnSpc>
                <a:spcPts val="4409"/>
              </a:lnSpc>
            </a:pPr>
            <a:r>
              <a:rPr lang="en-US" sz="4800" b="1" spc="109" dirty="0">
                <a:solidFill>
                  <a:srgbClr val="FFFFFF"/>
                </a:solidFill>
                <a:latin typeface="Modern No. 20" panose="02070704070505020303" pitchFamily="18" charset="0"/>
                <a:ea typeface="Livvic Semi-Bold"/>
                <a:cs typeface="Livvic Semi-Bold"/>
                <a:sym typeface="Livvic Semi-Bold"/>
              </a:rPr>
              <a:t>TABLE OF CONTENTS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7F09"/>
        </a:solidFill>
        <a:effectLst/>
      </p:bgPr>
    </p:bg>
    <p:spTree>
      <p:nvGrpSpPr>
        <p:cNvPr id="1" name=""/>
        <p:cNvGrpSpPr/>
        <p:nvPr/>
      </p:nvGrpSpPr>
      <p:grpSpPr>
        <a:xfrm>
          <a:off x="0" y="0"/>
          <a:ext cx="0" cy="0"/>
          <a:chOff x="0" y="0"/>
          <a:chExt cx="0" cy="0"/>
        </a:xfrm>
      </p:grpSpPr>
      <p:sp>
        <p:nvSpPr>
          <p:cNvPr id="10" name="Freeform 10"/>
          <p:cNvSpPr/>
          <p:nvPr/>
        </p:nvSpPr>
        <p:spPr>
          <a:xfrm>
            <a:off x="11576750" y="0"/>
            <a:ext cx="7013460" cy="10287000"/>
          </a:xfrm>
          <a:custGeom>
            <a:avLst/>
            <a:gdLst/>
            <a:ahLst/>
            <a:cxnLst/>
            <a:rect l="l" t="t" r="r" b="b"/>
            <a:pathLst>
              <a:path w="7013460" h="10287000">
                <a:moveTo>
                  <a:pt x="0" y="0"/>
                </a:moveTo>
                <a:lnTo>
                  <a:pt x="7013460" y="0"/>
                </a:lnTo>
                <a:lnTo>
                  <a:pt x="7013460" y="10287000"/>
                </a:lnTo>
                <a:lnTo>
                  <a:pt x="0" y="10287000"/>
                </a:lnTo>
                <a:lnTo>
                  <a:pt x="0" y="0"/>
                </a:lnTo>
                <a:close/>
              </a:path>
            </a:pathLst>
          </a:custGeom>
          <a:blipFill>
            <a:blip r:embed="rId2">
              <a:alphaModFix amt="13000"/>
              <a:extLst>
                <a:ext uri="{96DAC541-7B7A-43D3-8B79-37D633B846F1}">
                  <asvg:svgBlip xmlns:asvg="http://schemas.microsoft.com/office/drawing/2016/SVG/main" r:embed="rId3"/>
                </a:ext>
              </a:extLst>
            </a:blip>
            <a:stretch>
              <a:fillRect r="-46675"/>
            </a:stretch>
          </a:blipFill>
          <a:ln cap="sq">
            <a:noFill/>
            <a:prstDash val="solid"/>
            <a:miter/>
          </a:ln>
        </p:spPr>
      </p:sp>
      <p:sp>
        <p:nvSpPr>
          <p:cNvPr id="12" name="TextBox 12"/>
          <p:cNvSpPr txBox="1"/>
          <p:nvPr/>
        </p:nvSpPr>
        <p:spPr>
          <a:xfrm>
            <a:off x="4114800" y="266700"/>
            <a:ext cx="10382825" cy="1410643"/>
          </a:xfrm>
          <a:prstGeom prst="rect">
            <a:avLst/>
          </a:prstGeom>
        </p:spPr>
        <p:txBody>
          <a:bodyPr wrap="square" lIns="0" tIns="0" rIns="0" bIns="0" rtlCol="0" anchor="t">
            <a:spAutoFit/>
          </a:bodyPr>
          <a:lstStyle/>
          <a:p>
            <a:pPr>
              <a:lnSpc>
                <a:spcPts val="5250"/>
              </a:lnSpc>
            </a:pPr>
            <a:r>
              <a:rPr lang="en-IN" sz="4800" dirty="0">
                <a:latin typeface="Modern No. 20" panose="02070704070505020303" pitchFamily="18" charset="0"/>
              </a:rPr>
              <a:t>What are UTM Parameters?</a:t>
            </a:r>
          </a:p>
          <a:p>
            <a:pPr algn="l">
              <a:lnSpc>
                <a:spcPts val="5250"/>
              </a:lnSpc>
            </a:pPr>
            <a:endParaRPr lang="en-US" sz="5000" b="1" spc="130" dirty="0">
              <a:solidFill>
                <a:srgbClr val="FFFFFF"/>
              </a:solidFill>
              <a:latin typeface="Livvic Semi-Bold"/>
              <a:ea typeface="Livvic Semi-Bold"/>
              <a:cs typeface="Livvic Semi-Bold"/>
              <a:sym typeface="Livvic Semi-Bold"/>
            </a:endParaRPr>
          </a:p>
        </p:txBody>
      </p:sp>
      <p:sp>
        <p:nvSpPr>
          <p:cNvPr id="17" name="TextBox 17"/>
          <p:cNvSpPr txBox="1"/>
          <p:nvPr/>
        </p:nvSpPr>
        <p:spPr>
          <a:xfrm>
            <a:off x="304800" y="1259241"/>
            <a:ext cx="17221200" cy="8815234"/>
          </a:xfrm>
          <a:prstGeom prst="rect">
            <a:avLst/>
          </a:prstGeom>
        </p:spPr>
        <p:txBody>
          <a:bodyPr wrap="square" lIns="0" tIns="0" rIns="0" bIns="0" rtlCol="0" anchor="t">
            <a:spAutoFit/>
          </a:bodyPr>
          <a:lstStyle/>
          <a:p>
            <a:r>
              <a:rPr lang="en-US" sz="2400" b="1" dirty="0">
                <a:latin typeface="Georgia" panose="02040502050405020303" pitchFamily="18" charset="0"/>
              </a:rPr>
              <a:t>UTM parameters</a:t>
            </a:r>
            <a:r>
              <a:rPr lang="en-US" sz="2400" dirty="0">
                <a:latin typeface="Georgia" panose="02040502050405020303" pitchFamily="18" charset="0"/>
              </a:rPr>
              <a:t> as simple "tags" or labels that you add to the end of a website link (URL). These tags don't change the destination of the link, but they tell your analytics software, like Google Analytics, exactly where the person who clicked the link came from.</a:t>
            </a:r>
          </a:p>
          <a:p>
            <a:endParaRPr lang="en-US" sz="2400" dirty="0">
              <a:latin typeface="Georgia" panose="02040502050405020303" pitchFamily="18" charset="0"/>
            </a:endParaRPr>
          </a:p>
          <a:p>
            <a:r>
              <a:rPr lang="en-US" sz="2400" dirty="0">
                <a:latin typeface="Georgia" panose="02040502050405020303" pitchFamily="18" charset="0"/>
              </a:rPr>
              <a:t>The name "UTM" comes from "Urchin Tracking Module," which was the software that Google acquired to create Google Analytics.</a:t>
            </a:r>
          </a:p>
          <a:p>
            <a:r>
              <a:rPr lang="en-US" sz="2400" dirty="0">
                <a:latin typeface="Georgia" panose="02040502050405020303" pitchFamily="18" charset="0"/>
              </a:rPr>
              <a:t>A link with UTM parameters might look like this:</a:t>
            </a:r>
          </a:p>
          <a:p>
            <a:r>
              <a:rPr lang="en-US" sz="2400" dirty="0">
                <a:latin typeface="Georgia" panose="02040502050405020303" pitchFamily="18" charset="0"/>
              </a:rPr>
              <a:t> </a:t>
            </a:r>
            <a:r>
              <a:rPr lang="en-US" sz="2400" dirty="0">
                <a:latin typeface="Georgia" panose="02040502050405020303" pitchFamily="18" charset="0"/>
                <a:hlinkClick r:id="rId4"/>
              </a:rPr>
              <a:t>www.example.com?utm_source=facebook&amp;utm_medium=social&amp;utm_campaign=summer_sale</a:t>
            </a:r>
            <a:r>
              <a:rPr lang="en-US" sz="2400" dirty="0">
                <a:latin typeface="Georgia" panose="02040502050405020303" pitchFamily="18" charset="0"/>
              </a:rPr>
              <a:t>.</a:t>
            </a:r>
          </a:p>
          <a:p>
            <a:endParaRPr lang="en-US" sz="2400" dirty="0">
              <a:latin typeface="Georgia" panose="02040502050405020303" pitchFamily="18" charset="0"/>
            </a:endParaRPr>
          </a:p>
          <a:p>
            <a:r>
              <a:rPr lang="en-US" sz="2400" dirty="0">
                <a:latin typeface="Georgia" panose="02040502050405020303" pitchFamily="18" charset="0"/>
              </a:rPr>
              <a:t>Their Role in Digital Marketing Campaigns :-</a:t>
            </a:r>
          </a:p>
          <a:p>
            <a:pPr marL="342900" indent="-342900">
              <a:buFont typeface="Wingdings" panose="05000000000000000000" pitchFamily="2" charset="2"/>
              <a:buChar char="v"/>
            </a:pPr>
            <a:r>
              <a:rPr lang="en-US" sz="2400" dirty="0">
                <a:latin typeface="Georgia" panose="02040502050405020303" pitchFamily="18" charset="0"/>
              </a:rPr>
              <a:t>Precise Tracking: They allow you to see exactly which campaigns, ads, or posts are driving traffic to your website. Instead of just knowing that "100 people came from Facebook," you can know that "70 people came from the summer sale ad on Facebook, and 30 came from the link in our profile.“</a:t>
            </a:r>
          </a:p>
          <a:p>
            <a:pPr marL="342900" indent="-342900">
              <a:buFont typeface="Wingdings" panose="05000000000000000000" pitchFamily="2" charset="2"/>
              <a:buChar char="v"/>
            </a:pPr>
            <a:endParaRPr lang="en-US" sz="2400" dirty="0">
              <a:latin typeface="Georgia" panose="02040502050405020303" pitchFamily="18" charset="0"/>
            </a:endParaRPr>
          </a:p>
          <a:p>
            <a:pPr marL="342900" indent="-342900">
              <a:buFont typeface="Wingdings" panose="05000000000000000000" pitchFamily="2" charset="2"/>
              <a:buChar char="v"/>
            </a:pPr>
            <a:r>
              <a:rPr lang="en-US" sz="2400" dirty="0">
                <a:latin typeface="Georgia" panose="02040502050405020303" pitchFamily="18" charset="0"/>
              </a:rPr>
              <a:t>Measuring ROI (Return on Investment): By tracking which links lead to sales or sign-ups, you can figure out which campaigns are actually making you money. This helps you decide where to invest your marketing budget for the best results.</a:t>
            </a:r>
          </a:p>
          <a:p>
            <a:pPr marL="342900" indent="-342900">
              <a:buFont typeface="Wingdings" panose="05000000000000000000" pitchFamily="2" charset="2"/>
              <a:buChar char="v"/>
            </a:pPr>
            <a:endParaRPr lang="en-US" sz="2400" dirty="0">
              <a:latin typeface="Georgia" panose="02040502050405020303" pitchFamily="18" charset="0"/>
            </a:endParaRPr>
          </a:p>
          <a:p>
            <a:pPr marL="342900" indent="-342900">
              <a:buFont typeface="Wingdings" panose="05000000000000000000" pitchFamily="2" charset="2"/>
              <a:buChar char="v"/>
            </a:pPr>
            <a:r>
              <a:rPr lang="en-US" sz="2400" dirty="0">
                <a:latin typeface="Georgia" panose="02040502050405020303" pitchFamily="18" charset="0"/>
              </a:rPr>
              <a:t>A/B Testing: You can use UTM parameters to test different versions of an ad or email. For example, you can create two ads with different images but the same link, and use the </a:t>
            </a:r>
            <a:r>
              <a:rPr lang="en-US" sz="2400" dirty="0" err="1">
                <a:latin typeface="Georgia" panose="02040502050405020303" pitchFamily="18" charset="0"/>
              </a:rPr>
              <a:t>utm_content</a:t>
            </a:r>
            <a:r>
              <a:rPr lang="en-US" sz="2400" dirty="0">
                <a:latin typeface="Georgia" panose="02040502050405020303" pitchFamily="18" charset="0"/>
              </a:rPr>
              <a:t> tag to see which image gets more clicks and conversions.</a:t>
            </a:r>
          </a:p>
          <a:p>
            <a:pPr marL="342900" indent="-342900">
              <a:buFont typeface="Wingdings" panose="05000000000000000000" pitchFamily="2" charset="2"/>
              <a:buChar char="v"/>
            </a:pPr>
            <a:endParaRPr lang="en-US" sz="2400" dirty="0">
              <a:latin typeface="Georgia" panose="02040502050405020303" pitchFamily="18" charset="0"/>
            </a:endParaRPr>
          </a:p>
          <a:p>
            <a:pPr marL="342900" indent="-342900">
              <a:buFont typeface="Wingdings" panose="05000000000000000000" pitchFamily="2" charset="2"/>
              <a:buChar char="v"/>
            </a:pPr>
            <a:r>
              <a:rPr lang="en-US" sz="2400" dirty="0">
                <a:latin typeface="Georgia" panose="02040502050405020303" pitchFamily="18" charset="0"/>
              </a:rPr>
              <a:t>Better Decision Making: Overall, they provide clear data that helps you understand what is effective and what is not. This allows you to stop wasting money on marketing activities that don't work and double down on the ones that do.</a:t>
            </a:r>
          </a:p>
          <a:p>
            <a:pPr marL="342900" indent="-342900">
              <a:buFont typeface="Wingdings" panose="05000000000000000000" pitchFamily="2" charset="2"/>
              <a:buChar char="v"/>
            </a:pPr>
            <a:endParaRPr lang="en-US" sz="2400" dirty="0">
              <a:latin typeface="Georgia" panose="02040502050405020303" pitchFamily="18" charset="0"/>
            </a:endParaRPr>
          </a:p>
          <a:p>
            <a:pPr algn="l">
              <a:lnSpc>
                <a:spcPts val="2500"/>
              </a:lnSpc>
            </a:pPr>
            <a:endParaRPr lang="en-US" sz="2400" b="1" spc="24" dirty="0">
              <a:solidFill>
                <a:srgbClr val="FFFFFF"/>
              </a:solidFill>
              <a:latin typeface="Georgia" panose="02040502050405020303" pitchFamily="18" charset="0"/>
              <a:ea typeface="Raleway Medium"/>
              <a:cs typeface="Raleway Medium"/>
              <a:sym typeface="Raleway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969552" y="2255730"/>
            <a:ext cx="2082878" cy="556886"/>
            <a:chOff x="0" y="0"/>
            <a:chExt cx="815027" cy="217909"/>
          </a:xfrm>
        </p:grpSpPr>
        <p:sp>
          <p:nvSpPr>
            <p:cNvPr id="3" name="Freeform 3"/>
            <p:cNvSpPr/>
            <p:nvPr/>
          </p:nvSpPr>
          <p:spPr>
            <a:xfrm>
              <a:off x="0" y="0"/>
              <a:ext cx="815027" cy="217909"/>
            </a:xfrm>
            <a:custGeom>
              <a:avLst/>
              <a:gdLst/>
              <a:ahLst/>
              <a:cxnLst/>
              <a:rect l="l" t="t" r="r" b="b"/>
              <a:pathLst>
                <a:path w="815027" h="217909">
                  <a:moveTo>
                    <a:pt x="108954" y="0"/>
                  </a:moveTo>
                  <a:lnTo>
                    <a:pt x="706073" y="0"/>
                  </a:lnTo>
                  <a:cubicBezTo>
                    <a:pt x="766246" y="0"/>
                    <a:pt x="815027" y="48781"/>
                    <a:pt x="815027" y="108954"/>
                  </a:cubicBezTo>
                  <a:lnTo>
                    <a:pt x="815027" y="108954"/>
                  </a:lnTo>
                  <a:cubicBezTo>
                    <a:pt x="815027" y="169128"/>
                    <a:pt x="766246" y="217909"/>
                    <a:pt x="706073" y="217909"/>
                  </a:cubicBezTo>
                  <a:lnTo>
                    <a:pt x="108954" y="217909"/>
                  </a:lnTo>
                  <a:cubicBezTo>
                    <a:pt x="48781" y="217909"/>
                    <a:pt x="0" y="169128"/>
                    <a:pt x="0" y="108954"/>
                  </a:cubicBezTo>
                  <a:lnTo>
                    <a:pt x="0" y="108954"/>
                  </a:lnTo>
                  <a:cubicBezTo>
                    <a:pt x="0" y="48781"/>
                    <a:pt x="48781" y="0"/>
                    <a:pt x="108954" y="0"/>
                  </a:cubicBezTo>
                  <a:close/>
                </a:path>
              </a:pathLst>
            </a:custGeom>
            <a:solidFill>
              <a:srgbClr val="FF246E"/>
            </a:solidFill>
            <a:ln w="9525" cap="rnd">
              <a:solidFill>
                <a:srgbClr val="000000"/>
              </a:solidFill>
              <a:prstDash val="solid"/>
              <a:round/>
            </a:ln>
          </p:spPr>
        </p:sp>
        <p:sp>
          <p:nvSpPr>
            <p:cNvPr id="4" name="TextBox 4"/>
            <p:cNvSpPr txBox="1"/>
            <p:nvPr/>
          </p:nvSpPr>
          <p:spPr>
            <a:xfrm>
              <a:off x="0" y="-38100"/>
              <a:ext cx="815027" cy="256009"/>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rot="5400000">
            <a:off x="8857156" y="753220"/>
            <a:ext cx="10911627" cy="8699469"/>
          </a:xfrm>
          <a:custGeom>
            <a:avLst/>
            <a:gdLst/>
            <a:ahLst/>
            <a:cxnLst/>
            <a:rect l="l" t="t" r="r" b="b"/>
            <a:pathLst>
              <a:path w="10911627" h="8699469">
                <a:moveTo>
                  <a:pt x="0" y="0"/>
                </a:moveTo>
                <a:lnTo>
                  <a:pt x="10911627" y="0"/>
                </a:lnTo>
                <a:lnTo>
                  <a:pt x="10911627" y="8699469"/>
                </a:lnTo>
                <a:lnTo>
                  <a:pt x="0" y="8699469"/>
                </a:lnTo>
                <a:lnTo>
                  <a:pt x="0" y="0"/>
                </a:lnTo>
                <a:close/>
              </a:path>
            </a:pathLst>
          </a:custGeom>
          <a:blipFill>
            <a:blip r:embed="rId2">
              <a:alphaModFix amt="7999"/>
              <a:extLst>
                <a:ext uri="{96DAC541-7B7A-43D3-8B79-37D633B846F1}">
                  <asvg:svgBlip xmlns:asvg="http://schemas.microsoft.com/office/drawing/2016/SVG/main" r:embed="rId3"/>
                </a:ext>
              </a:extLst>
            </a:blip>
            <a:stretch>
              <a:fillRect t="-72249" r="-36579"/>
            </a:stretch>
          </a:blipFill>
        </p:spPr>
      </p:sp>
      <p:grpSp>
        <p:nvGrpSpPr>
          <p:cNvPr id="6" name="Group 6"/>
          <p:cNvGrpSpPr/>
          <p:nvPr/>
        </p:nvGrpSpPr>
        <p:grpSpPr>
          <a:xfrm>
            <a:off x="6969552" y="3228732"/>
            <a:ext cx="10237191" cy="1695736"/>
            <a:chOff x="0" y="0"/>
            <a:chExt cx="4005797" cy="663539"/>
          </a:xfrm>
        </p:grpSpPr>
        <p:sp>
          <p:nvSpPr>
            <p:cNvPr id="7" name="Freeform 7"/>
            <p:cNvSpPr/>
            <p:nvPr/>
          </p:nvSpPr>
          <p:spPr>
            <a:xfrm>
              <a:off x="0" y="0"/>
              <a:ext cx="4005797" cy="663539"/>
            </a:xfrm>
            <a:custGeom>
              <a:avLst/>
              <a:gdLst/>
              <a:ahLst/>
              <a:cxnLst/>
              <a:rect l="l" t="t" r="r" b="b"/>
              <a:pathLst>
                <a:path w="4005797" h="663539">
                  <a:moveTo>
                    <a:pt x="75625" y="0"/>
                  </a:moveTo>
                  <a:lnTo>
                    <a:pt x="3930171" y="0"/>
                  </a:lnTo>
                  <a:cubicBezTo>
                    <a:pt x="3971938" y="0"/>
                    <a:pt x="4005797" y="33859"/>
                    <a:pt x="4005797" y="75625"/>
                  </a:cubicBezTo>
                  <a:lnTo>
                    <a:pt x="4005797" y="587913"/>
                  </a:lnTo>
                  <a:cubicBezTo>
                    <a:pt x="4005797" y="629680"/>
                    <a:pt x="3971938" y="663539"/>
                    <a:pt x="3930171" y="663539"/>
                  </a:cubicBezTo>
                  <a:lnTo>
                    <a:pt x="75625" y="663539"/>
                  </a:lnTo>
                  <a:cubicBezTo>
                    <a:pt x="55568" y="663539"/>
                    <a:pt x="36333" y="655571"/>
                    <a:pt x="22150" y="641388"/>
                  </a:cubicBezTo>
                  <a:cubicBezTo>
                    <a:pt x="7968" y="627206"/>
                    <a:pt x="0" y="607970"/>
                    <a:pt x="0" y="587913"/>
                  </a:cubicBezTo>
                  <a:lnTo>
                    <a:pt x="0" y="75625"/>
                  </a:lnTo>
                  <a:cubicBezTo>
                    <a:pt x="0" y="33859"/>
                    <a:pt x="33859" y="0"/>
                    <a:pt x="75625" y="0"/>
                  </a:cubicBezTo>
                  <a:close/>
                </a:path>
              </a:pathLst>
            </a:custGeom>
            <a:solidFill>
              <a:srgbClr val="FFFFFF"/>
            </a:solidFill>
            <a:ln w="9525" cap="rnd">
              <a:solidFill>
                <a:srgbClr val="000000"/>
              </a:solidFill>
              <a:prstDash val="solid"/>
              <a:round/>
            </a:ln>
          </p:spPr>
        </p:sp>
        <p:sp>
          <p:nvSpPr>
            <p:cNvPr id="8" name="TextBox 8"/>
            <p:cNvSpPr txBox="1"/>
            <p:nvPr/>
          </p:nvSpPr>
          <p:spPr>
            <a:xfrm>
              <a:off x="0" y="-38100"/>
              <a:ext cx="4005797" cy="701639"/>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p:nvPr/>
        </p:nvSpPr>
        <p:spPr>
          <a:xfrm>
            <a:off x="7162335" y="2433208"/>
            <a:ext cx="1697314" cy="220980"/>
          </a:xfrm>
          <a:prstGeom prst="rect">
            <a:avLst/>
          </a:prstGeom>
        </p:spPr>
        <p:txBody>
          <a:bodyPr lIns="0" tIns="0" rIns="0" bIns="0" rtlCol="0" anchor="t">
            <a:spAutoFit/>
          </a:bodyPr>
          <a:lstStyle/>
          <a:p>
            <a:pPr algn="ctr">
              <a:lnSpc>
                <a:spcPts val="1679"/>
              </a:lnSpc>
              <a:spcBef>
                <a:spcPct val="0"/>
              </a:spcBef>
            </a:pPr>
            <a:r>
              <a:rPr lang="en-US" sz="1599" b="1">
                <a:solidFill>
                  <a:srgbClr val="000000"/>
                </a:solidFill>
                <a:latin typeface="Raleway Medium"/>
                <a:ea typeface="Raleway Medium"/>
                <a:cs typeface="Raleway Medium"/>
                <a:sym typeface="Raleway Medium"/>
              </a:rPr>
              <a:t>The Solution</a:t>
            </a:r>
          </a:p>
        </p:txBody>
      </p:sp>
      <p:sp>
        <p:nvSpPr>
          <p:cNvPr id="10" name="TextBox 10"/>
          <p:cNvSpPr txBox="1"/>
          <p:nvPr/>
        </p:nvSpPr>
        <p:spPr>
          <a:xfrm>
            <a:off x="9448079" y="2405586"/>
            <a:ext cx="1030313" cy="276225"/>
          </a:xfrm>
          <a:prstGeom prst="rect">
            <a:avLst/>
          </a:prstGeom>
        </p:spPr>
        <p:txBody>
          <a:bodyPr lIns="0" tIns="0" rIns="0" bIns="0" rtlCol="0" anchor="t">
            <a:spAutoFit/>
          </a:bodyPr>
          <a:lstStyle/>
          <a:p>
            <a:pPr algn="l">
              <a:lnSpc>
                <a:spcPts val="2099"/>
              </a:lnSpc>
              <a:spcBef>
                <a:spcPct val="0"/>
              </a:spcBef>
            </a:pPr>
            <a:r>
              <a:rPr lang="en-US" sz="1999" b="1">
                <a:solidFill>
                  <a:srgbClr val="000000"/>
                </a:solidFill>
                <a:latin typeface="Raleway Medium"/>
                <a:ea typeface="Raleway Medium"/>
                <a:cs typeface="Raleway Medium"/>
                <a:sym typeface="Raleway Medium"/>
              </a:rPr>
              <a:t>Results:</a:t>
            </a:r>
          </a:p>
        </p:txBody>
      </p:sp>
      <p:sp>
        <p:nvSpPr>
          <p:cNvPr id="11" name="TextBox 11"/>
          <p:cNvSpPr txBox="1"/>
          <p:nvPr/>
        </p:nvSpPr>
        <p:spPr>
          <a:xfrm>
            <a:off x="7445802" y="5345219"/>
            <a:ext cx="9525678" cy="2686050"/>
          </a:xfrm>
          <a:prstGeom prst="rect">
            <a:avLst/>
          </a:prstGeom>
        </p:spPr>
        <p:txBody>
          <a:bodyPr lIns="0" tIns="0" rIns="0" bIns="0" rtlCol="0" anchor="t">
            <a:spAutoFit/>
          </a:bodyPr>
          <a:lstStyle/>
          <a:p>
            <a:pPr algn="l">
              <a:lnSpc>
                <a:spcPts val="5250"/>
              </a:lnSpc>
            </a:pPr>
            <a:r>
              <a:rPr lang="en-US" sz="5000" b="1" spc="130" dirty="0">
                <a:solidFill>
                  <a:srgbClr val="000000"/>
                </a:solidFill>
                <a:latin typeface="Livvic Semi-Bold"/>
                <a:ea typeface="Livvic Semi-Bold"/>
                <a:cs typeface="Livvic Semi-Bold"/>
                <a:sym typeface="Livvic Semi-Bold"/>
              </a:rPr>
              <a:t>A single platform to manage budgets, campaigns, sales, and strategies with real-time, automated insights.</a:t>
            </a:r>
          </a:p>
        </p:txBody>
      </p:sp>
      <p:sp>
        <p:nvSpPr>
          <p:cNvPr id="12" name="TextBox 12"/>
          <p:cNvSpPr txBox="1"/>
          <p:nvPr/>
        </p:nvSpPr>
        <p:spPr>
          <a:xfrm>
            <a:off x="8802034" y="3740049"/>
            <a:ext cx="1408898" cy="644525"/>
          </a:xfrm>
          <a:prstGeom prst="rect">
            <a:avLst/>
          </a:prstGeom>
        </p:spPr>
        <p:txBody>
          <a:bodyPr lIns="0" tIns="0" rIns="0" bIns="0" rtlCol="0" anchor="t">
            <a:spAutoFit/>
          </a:bodyPr>
          <a:lstStyle/>
          <a:p>
            <a:pPr algn="l">
              <a:lnSpc>
                <a:spcPts val="2500"/>
              </a:lnSpc>
            </a:pPr>
            <a:r>
              <a:rPr lang="en-US" sz="2000" b="1" spc="24">
                <a:solidFill>
                  <a:srgbClr val="000000"/>
                </a:solidFill>
                <a:latin typeface="Raleway Medium"/>
                <a:ea typeface="Raleway Medium"/>
                <a:cs typeface="Raleway Medium"/>
                <a:sym typeface="Raleway Medium"/>
              </a:rPr>
              <a:t>Better forecasts</a:t>
            </a:r>
          </a:p>
        </p:txBody>
      </p:sp>
      <p:sp>
        <p:nvSpPr>
          <p:cNvPr id="13" name="TextBox 13"/>
          <p:cNvSpPr txBox="1"/>
          <p:nvPr/>
        </p:nvSpPr>
        <p:spPr>
          <a:xfrm>
            <a:off x="11727779" y="3740049"/>
            <a:ext cx="1688972" cy="644525"/>
          </a:xfrm>
          <a:prstGeom prst="rect">
            <a:avLst/>
          </a:prstGeom>
        </p:spPr>
        <p:txBody>
          <a:bodyPr lIns="0" tIns="0" rIns="0" bIns="0" rtlCol="0" anchor="t">
            <a:spAutoFit/>
          </a:bodyPr>
          <a:lstStyle/>
          <a:p>
            <a:pPr algn="l">
              <a:lnSpc>
                <a:spcPts val="2500"/>
              </a:lnSpc>
            </a:pPr>
            <a:r>
              <a:rPr lang="en-US" sz="2000" b="1" spc="24">
                <a:solidFill>
                  <a:srgbClr val="000000"/>
                </a:solidFill>
                <a:latin typeface="Raleway Medium"/>
                <a:ea typeface="Raleway Medium"/>
                <a:cs typeface="Raleway Medium"/>
                <a:sym typeface="Raleway Medium"/>
              </a:rPr>
              <a:t>Time saved on reporting</a:t>
            </a:r>
          </a:p>
        </p:txBody>
      </p:sp>
      <p:sp>
        <p:nvSpPr>
          <p:cNvPr id="14" name="TextBox 14"/>
          <p:cNvSpPr txBox="1"/>
          <p:nvPr/>
        </p:nvSpPr>
        <p:spPr>
          <a:xfrm>
            <a:off x="14996759" y="3740049"/>
            <a:ext cx="1688972" cy="644525"/>
          </a:xfrm>
          <a:prstGeom prst="rect">
            <a:avLst/>
          </a:prstGeom>
        </p:spPr>
        <p:txBody>
          <a:bodyPr lIns="0" tIns="0" rIns="0" bIns="0" rtlCol="0" anchor="t">
            <a:spAutoFit/>
          </a:bodyPr>
          <a:lstStyle/>
          <a:p>
            <a:pPr algn="l">
              <a:lnSpc>
                <a:spcPts val="2500"/>
              </a:lnSpc>
            </a:pPr>
            <a:r>
              <a:rPr lang="en-US" sz="2000" b="1" spc="24">
                <a:solidFill>
                  <a:srgbClr val="000000"/>
                </a:solidFill>
                <a:latin typeface="Raleway Medium"/>
                <a:ea typeface="Raleway Medium"/>
                <a:cs typeface="Raleway Medium"/>
                <a:sym typeface="Raleway Medium"/>
              </a:rPr>
              <a:t>Time saved on reporting</a:t>
            </a:r>
          </a:p>
        </p:txBody>
      </p:sp>
      <p:pic>
        <p:nvPicPr>
          <p:cNvPr id="15" name="Picture 15"/>
          <p:cNvPicPr>
            <a:picLocks noChangeAspect="1"/>
          </p:cNvPicPr>
          <p:nvPr/>
        </p:nvPicPr>
        <p:blipFill>
          <a:blip r:embed="rId4"/>
          <a:stretch>
            <a:fillRect/>
          </a:stretch>
        </p:blipFill>
        <p:spPr>
          <a:xfrm>
            <a:off x="7454236" y="3458412"/>
            <a:ext cx="1236376" cy="1236376"/>
          </a:xfrm>
          <a:prstGeom prst="rect">
            <a:avLst/>
          </a:prstGeom>
        </p:spPr>
      </p:pic>
      <p:pic>
        <p:nvPicPr>
          <p:cNvPr id="16" name="Picture 16"/>
          <p:cNvPicPr>
            <a:picLocks noChangeAspect="1"/>
          </p:cNvPicPr>
          <p:nvPr/>
        </p:nvPicPr>
        <p:blipFill>
          <a:blip r:embed="rId5"/>
          <a:stretch>
            <a:fillRect/>
          </a:stretch>
        </p:blipFill>
        <p:spPr>
          <a:xfrm>
            <a:off x="10375360" y="3458412"/>
            <a:ext cx="1236376" cy="1236376"/>
          </a:xfrm>
          <a:prstGeom prst="rect">
            <a:avLst/>
          </a:prstGeom>
        </p:spPr>
      </p:pic>
      <p:pic>
        <p:nvPicPr>
          <p:cNvPr id="17" name="Picture 17"/>
          <p:cNvPicPr>
            <a:picLocks noChangeAspect="1"/>
          </p:cNvPicPr>
          <p:nvPr/>
        </p:nvPicPr>
        <p:blipFill>
          <a:blip r:embed="rId6"/>
          <a:stretch>
            <a:fillRect/>
          </a:stretch>
        </p:blipFill>
        <p:spPr>
          <a:xfrm>
            <a:off x="13644340" y="3458412"/>
            <a:ext cx="1236376" cy="1236376"/>
          </a:xfrm>
          <a:prstGeom prst="rect">
            <a:avLst/>
          </a:prstGeom>
        </p:spPr>
      </p:pic>
      <p:sp>
        <p:nvSpPr>
          <p:cNvPr id="18" name="Freeform 18"/>
          <p:cNvSpPr/>
          <p:nvPr/>
        </p:nvSpPr>
        <p:spPr>
          <a:xfrm>
            <a:off x="810847" y="1114608"/>
            <a:ext cx="6265762" cy="9931323"/>
          </a:xfrm>
          <a:custGeom>
            <a:avLst/>
            <a:gdLst/>
            <a:ahLst/>
            <a:cxnLst/>
            <a:rect l="l" t="t" r="r" b="b"/>
            <a:pathLst>
              <a:path w="6265762" h="9931323">
                <a:moveTo>
                  <a:pt x="0" y="0"/>
                </a:moveTo>
                <a:lnTo>
                  <a:pt x="6265763" y="0"/>
                </a:lnTo>
                <a:lnTo>
                  <a:pt x="6265763" y="9931323"/>
                </a:lnTo>
                <a:lnTo>
                  <a:pt x="0" y="993132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7F09"/>
        </a:solidFill>
        <a:effectLst/>
      </p:bgPr>
    </p:bg>
    <p:spTree>
      <p:nvGrpSpPr>
        <p:cNvPr id="1" name=""/>
        <p:cNvGrpSpPr/>
        <p:nvPr/>
      </p:nvGrpSpPr>
      <p:grpSpPr>
        <a:xfrm>
          <a:off x="0" y="0"/>
          <a:ext cx="0" cy="0"/>
          <a:chOff x="0" y="0"/>
          <a:chExt cx="0" cy="0"/>
        </a:xfrm>
      </p:grpSpPr>
      <p:sp>
        <p:nvSpPr>
          <p:cNvPr id="2" name="Freeform 2"/>
          <p:cNvSpPr/>
          <p:nvPr/>
        </p:nvSpPr>
        <p:spPr>
          <a:xfrm>
            <a:off x="-356159" y="-399803"/>
            <a:ext cx="8851973" cy="6401695"/>
          </a:xfrm>
          <a:custGeom>
            <a:avLst/>
            <a:gdLst/>
            <a:ahLst/>
            <a:cxnLst/>
            <a:rect l="l" t="t" r="r" b="b"/>
            <a:pathLst>
              <a:path w="8851973" h="6401695">
                <a:moveTo>
                  <a:pt x="0" y="0"/>
                </a:moveTo>
                <a:lnTo>
                  <a:pt x="8851974" y="0"/>
                </a:lnTo>
                <a:lnTo>
                  <a:pt x="8851974" y="6401695"/>
                </a:lnTo>
                <a:lnTo>
                  <a:pt x="0" y="6401695"/>
                </a:lnTo>
                <a:lnTo>
                  <a:pt x="0" y="0"/>
                </a:lnTo>
                <a:close/>
              </a:path>
            </a:pathLst>
          </a:custGeom>
          <a:blipFill>
            <a:blip r:embed="rId2">
              <a:alphaModFix amt="13000"/>
              <a:extLst>
                <a:ext uri="{96DAC541-7B7A-43D3-8B79-37D633B846F1}">
                  <asvg:svgBlip xmlns:asvg="http://schemas.microsoft.com/office/drawing/2016/SVG/main" r:embed="rId3"/>
                </a:ext>
              </a:extLst>
            </a:blip>
            <a:stretch>
              <a:fillRect l="-2652" t="-41942"/>
            </a:stretch>
          </a:blipFill>
          <a:ln cap="sq">
            <a:noFill/>
            <a:prstDash val="solid"/>
            <a:miter/>
          </a:ln>
        </p:spPr>
      </p:sp>
      <p:sp>
        <p:nvSpPr>
          <p:cNvPr id="6" name="TextBox 6"/>
          <p:cNvSpPr txBox="1"/>
          <p:nvPr/>
        </p:nvSpPr>
        <p:spPr>
          <a:xfrm>
            <a:off x="2253773" y="114773"/>
            <a:ext cx="16306799" cy="1359346"/>
          </a:xfrm>
          <a:prstGeom prst="rect">
            <a:avLst/>
          </a:prstGeom>
        </p:spPr>
        <p:txBody>
          <a:bodyPr wrap="square" lIns="0" tIns="0" rIns="0" bIns="0" rtlCol="0" anchor="t">
            <a:spAutoFit/>
          </a:bodyPr>
          <a:lstStyle/>
          <a:p>
            <a:pPr>
              <a:lnSpc>
                <a:spcPts val="5250"/>
              </a:lnSpc>
            </a:pPr>
            <a:r>
              <a:rPr lang="en-US" sz="4800" dirty="0">
                <a:latin typeface="Modern No. 20" panose="02070704070505020303" pitchFamily="18" charset="0"/>
              </a:rPr>
              <a:t>Differentiate between UTM parameters with examples</a:t>
            </a:r>
          </a:p>
          <a:p>
            <a:pPr>
              <a:lnSpc>
                <a:spcPts val="5250"/>
              </a:lnSpc>
            </a:pPr>
            <a:endParaRPr lang="en-US" sz="5000" b="1" spc="130" dirty="0">
              <a:solidFill>
                <a:srgbClr val="FFFFFF"/>
              </a:solidFill>
              <a:latin typeface="Livvic Semi-Bold"/>
              <a:ea typeface="Livvic Semi-Bold"/>
              <a:cs typeface="Livvic Semi-Bold"/>
              <a:sym typeface="Livvic Semi-Bold"/>
            </a:endParaRPr>
          </a:p>
        </p:txBody>
      </p:sp>
      <p:sp>
        <p:nvSpPr>
          <p:cNvPr id="12" name="TextBox 12"/>
          <p:cNvSpPr txBox="1"/>
          <p:nvPr/>
        </p:nvSpPr>
        <p:spPr>
          <a:xfrm>
            <a:off x="2667000" y="3921760"/>
            <a:ext cx="4045030" cy="378758"/>
          </a:xfrm>
          <a:prstGeom prst="rect">
            <a:avLst/>
          </a:prstGeom>
        </p:spPr>
        <p:txBody>
          <a:bodyPr wrap="square" lIns="0" tIns="0" rIns="0" bIns="0" rtlCol="0" anchor="t">
            <a:spAutoFit/>
          </a:bodyPr>
          <a:lstStyle/>
          <a:p>
            <a:pPr marL="431804" lvl="1" indent="-215902" algn="l">
              <a:lnSpc>
                <a:spcPts val="3260"/>
              </a:lnSpc>
              <a:buFont typeface="Arial"/>
              <a:buChar char="•"/>
            </a:pPr>
            <a:endParaRPr lang="en-US" sz="2000" b="1" spc="24" dirty="0">
              <a:solidFill>
                <a:srgbClr val="FFFFFF"/>
              </a:solidFill>
              <a:latin typeface="Raleway Medium"/>
              <a:ea typeface="Raleway Medium"/>
              <a:cs typeface="Raleway Medium"/>
              <a:sym typeface="Raleway Medium"/>
            </a:endParaRPr>
          </a:p>
        </p:txBody>
      </p:sp>
      <p:sp>
        <p:nvSpPr>
          <p:cNvPr id="19" name="Rectangle 1">
            <a:extLst>
              <a:ext uri="{FF2B5EF4-FFF2-40B4-BE49-F238E27FC236}">
                <a16:creationId xmlns:a16="http://schemas.microsoft.com/office/drawing/2014/main" id="{97F5686C-FE46-7BBD-25D8-309E874D686A}"/>
              </a:ext>
            </a:extLst>
          </p:cNvPr>
          <p:cNvSpPr>
            <a:spLocks noChangeArrowheads="1"/>
          </p:cNvSpPr>
          <p:nvPr/>
        </p:nvSpPr>
        <p:spPr bwMode="auto">
          <a:xfrm>
            <a:off x="268433" y="1157793"/>
            <a:ext cx="18040349" cy="7971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800" b="1" i="0" u="none" strike="noStrike" cap="none" normalizeH="0" baseline="0" dirty="0">
                <a:ln>
                  <a:noFill/>
                </a:ln>
                <a:solidFill>
                  <a:schemeClr val="tx1"/>
                </a:solidFill>
                <a:effectLst/>
                <a:latin typeface="Georgia" panose="02040502050405020303" pitchFamily="18" charset="0"/>
              </a:rPr>
              <a:t>UTM Source</a:t>
            </a:r>
            <a:r>
              <a:rPr kumimoji="0" lang="en-US" altLang="en-US" sz="2800" b="0" i="0" u="none" strike="noStrike" cap="none" normalizeH="0" baseline="0" dirty="0">
                <a:ln>
                  <a:noFill/>
                </a:ln>
                <a:solidFill>
                  <a:schemeClr val="tx1"/>
                </a:solidFill>
                <a:effectLst/>
                <a:latin typeface="Georgia" panose="02040502050405020303" pitchFamily="18" charset="0"/>
              </a:rPr>
              <a:t> – Tells you where the traffic comes from. Example: </a:t>
            </a:r>
            <a:r>
              <a:rPr kumimoji="0" lang="en-US" altLang="en-US" sz="2800" b="0" i="0" u="none" strike="noStrike" cap="none" normalizeH="0" baseline="0" dirty="0" err="1">
                <a:ln>
                  <a:noFill/>
                </a:ln>
                <a:solidFill>
                  <a:schemeClr val="tx1"/>
                </a:solidFill>
                <a:effectLst/>
                <a:latin typeface="Georgia" panose="02040502050405020303" pitchFamily="18" charset="0"/>
              </a:rPr>
              <a:t>facebook</a:t>
            </a:r>
            <a:r>
              <a:rPr kumimoji="0" lang="en-US" altLang="en-US" sz="2800" b="0" i="0" u="none" strike="noStrike" cap="none" normalizeH="0" baseline="0" dirty="0">
                <a:ln>
                  <a:noFill/>
                </a:ln>
                <a:solidFill>
                  <a:schemeClr val="tx1"/>
                </a:solidFill>
                <a:effectLst/>
                <a:latin typeface="Georgia" panose="02040502050405020303" pitchFamily="18" charset="0"/>
              </a:rPr>
              <a:t>, google, newsletter.</a:t>
            </a:r>
          </a:p>
          <a:p>
            <a:pPr marL="0" marR="0" lvl="0" indent="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chemeClr val="tx1"/>
                </a:solidFill>
                <a:effectLst/>
                <a:latin typeface="Georgia" panose="02040502050405020303" pitchFamily="18" charset="0"/>
              </a:rPr>
              <a:t>Link example: </a:t>
            </a:r>
            <a:r>
              <a:rPr kumimoji="0" lang="en-US" altLang="en-US" sz="2800" b="0" i="0" u="none" strike="noStrike" cap="none" normalizeH="0" baseline="0" dirty="0">
                <a:ln>
                  <a:noFill/>
                </a:ln>
                <a:solidFill>
                  <a:schemeClr val="tx1"/>
                </a:solidFill>
                <a:effectLst/>
                <a:latin typeface="Georgia" panose="02040502050405020303" pitchFamily="18" charset="0"/>
                <a:hlinkClick r:id="rId4"/>
              </a:rPr>
              <a:t>www.example.com?utm_source=facebook</a:t>
            </a:r>
            <a:endParaRPr kumimoji="0" lang="en-US" altLang="en-US" sz="2800" b="0" i="0" u="none" strike="noStrike" cap="none" normalizeH="0" baseline="0" dirty="0">
              <a:ln>
                <a:noFill/>
              </a:ln>
              <a:solidFill>
                <a:schemeClr val="tx1"/>
              </a:solidFill>
              <a:effectLst/>
              <a:latin typeface="Georgia" panose="02040502050405020303"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chemeClr val="tx1"/>
                </a:solidFill>
                <a:effectLst/>
                <a:latin typeface="Georgia" panose="02040502050405020303" pitchFamily="18" charset="0"/>
              </a:rPr>
              <a:t>Here, you know visitors came from Facebook.</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800" b="0" i="0" u="none" strike="noStrike" cap="none" normalizeH="0" baseline="0" dirty="0">
              <a:ln>
                <a:noFill/>
              </a:ln>
              <a:solidFill>
                <a:schemeClr val="tx1"/>
              </a:solidFill>
              <a:effectLst/>
              <a:latin typeface="Georgia" panose="02040502050405020303" pitchFamily="18" charset="0"/>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800" b="1" i="0" u="none" strike="noStrike" cap="none" normalizeH="0" baseline="0" dirty="0">
                <a:ln>
                  <a:noFill/>
                </a:ln>
                <a:solidFill>
                  <a:schemeClr val="tx1"/>
                </a:solidFill>
                <a:effectLst/>
                <a:latin typeface="Georgia" panose="02040502050405020303" pitchFamily="18" charset="0"/>
              </a:rPr>
              <a:t>UTM Medium</a:t>
            </a:r>
            <a:r>
              <a:rPr kumimoji="0" lang="en-US" altLang="en-US" sz="2800" b="0" i="0" u="none" strike="noStrike" cap="none" normalizeH="0" baseline="0" dirty="0">
                <a:ln>
                  <a:noFill/>
                </a:ln>
                <a:solidFill>
                  <a:schemeClr val="tx1"/>
                </a:solidFill>
                <a:effectLst/>
                <a:latin typeface="Georgia" panose="02040502050405020303" pitchFamily="18" charset="0"/>
              </a:rPr>
              <a:t> – Shows how the traffic arrived. Example: email, social, </a:t>
            </a:r>
            <a:r>
              <a:rPr kumimoji="0" lang="en-US" altLang="en-US" sz="2800" b="0" i="0" u="none" strike="noStrike" cap="none" normalizeH="0" baseline="0" dirty="0" err="1">
                <a:ln>
                  <a:noFill/>
                </a:ln>
                <a:solidFill>
                  <a:schemeClr val="tx1"/>
                </a:solidFill>
                <a:effectLst/>
                <a:latin typeface="Georgia" panose="02040502050405020303" pitchFamily="18" charset="0"/>
              </a:rPr>
              <a:t>cpc</a:t>
            </a:r>
            <a:r>
              <a:rPr kumimoji="0" lang="en-US" altLang="en-US" sz="2800" b="0" i="0" u="none" strike="noStrike" cap="none" normalizeH="0" baseline="0" dirty="0">
                <a:ln>
                  <a:noFill/>
                </a:ln>
                <a:solidFill>
                  <a:schemeClr val="tx1"/>
                </a:solidFill>
                <a:effectLst/>
                <a:latin typeface="Georgia" panose="02040502050405020303" pitchFamily="18" charset="0"/>
              </a:rPr>
              <a:t> (paid ads).</a:t>
            </a:r>
          </a:p>
          <a:p>
            <a:pPr marL="0" marR="0" lvl="0" indent="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chemeClr val="tx1"/>
                </a:solidFill>
                <a:effectLst/>
                <a:latin typeface="Georgia" panose="02040502050405020303" pitchFamily="18" charset="0"/>
              </a:rPr>
              <a:t>Link example: </a:t>
            </a:r>
            <a:r>
              <a:rPr kumimoji="0" lang="en-US" altLang="en-US" sz="2800" b="0" i="0" u="none" strike="noStrike" cap="none" normalizeH="0" baseline="0" dirty="0">
                <a:ln>
                  <a:noFill/>
                </a:ln>
                <a:solidFill>
                  <a:schemeClr val="tx1"/>
                </a:solidFill>
                <a:effectLst/>
                <a:latin typeface="Georgia" panose="02040502050405020303" pitchFamily="18" charset="0"/>
                <a:hlinkClick r:id="rId5"/>
              </a:rPr>
              <a:t>www.example.com?utm_medium=email</a:t>
            </a:r>
            <a:endParaRPr kumimoji="0" lang="en-US" altLang="en-US" sz="2800" b="0" i="0" u="none" strike="noStrike" cap="none" normalizeH="0" baseline="0" dirty="0">
              <a:ln>
                <a:noFill/>
              </a:ln>
              <a:solidFill>
                <a:schemeClr val="tx1"/>
              </a:solidFill>
              <a:effectLst/>
              <a:latin typeface="Georgia" panose="02040502050405020303"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chemeClr val="tx1"/>
                </a:solidFill>
                <a:effectLst/>
                <a:latin typeface="Georgia" panose="02040502050405020303" pitchFamily="18" charset="0"/>
              </a:rPr>
              <a:t>You know it came via an email campaign.</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800" b="0" i="0" u="none" strike="noStrike" cap="none" normalizeH="0" baseline="0" dirty="0">
              <a:ln>
                <a:noFill/>
              </a:ln>
              <a:solidFill>
                <a:schemeClr val="tx1"/>
              </a:solidFill>
              <a:effectLst/>
              <a:latin typeface="Georgia" panose="02040502050405020303" pitchFamily="18" charset="0"/>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800" b="1" i="0" u="none" strike="noStrike" cap="none" normalizeH="0" baseline="0" dirty="0">
                <a:ln>
                  <a:noFill/>
                </a:ln>
                <a:solidFill>
                  <a:schemeClr val="tx1"/>
                </a:solidFill>
                <a:effectLst/>
                <a:latin typeface="Georgia" panose="02040502050405020303" pitchFamily="18" charset="0"/>
              </a:rPr>
              <a:t>UTM Campaign</a:t>
            </a:r>
            <a:r>
              <a:rPr kumimoji="0" lang="en-US" altLang="en-US" sz="2800" b="0" i="0" u="none" strike="noStrike" cap="none" normalizeH="0" baseline="0" dirty="0">
                <a:ln>
                  <a:noFill/>
                </a:ln>
                <a:solidFill>
                  <a:schemeClr val="tx1"/>
                </a:solidFill>
                <a:effectLst/>
                <a:latin typeface="Georgia" panose="02040502050405020303" pitchFamily="18" charset="0"/>
              </a:rPr>
              <a:t> – Names the specific campaign. Example: </a:t>
            </a:r>
            <a:r>
              <a:rPr kumimoji="0" lang="en-US" altLang="en-US" sz="2800" b="0" i="0" u="none" strike="noStrike" cap="none" normalizeH="0" baseline="0" dirty="0" err="1">
                <a:ln>
                  <a:noFill/>
                </a:ln>
                <a:solidFill>
                  <a:schemeClr val="tx1"/>
                </a:solidFill>
                <a:effectLst/>
                <a:latin typeface="Georgia" panose="02040502050405020303" pitchFamily="18" charset="0"/>
              </a:rPr>
              <a:t>summer_sale</a:t>
            </a:r>
            <a:r>
              <a:rPr kumimoji="0" lang="en-US" altLang="en-US" sz="2800" b="0" i="0" u="none" strike="noStrike" cap="none" normalizeH="0" baseline="0" dirty="0">
                <a:ln>
                  <a:noFill/>
                </a:ln>
                <a:solidFill>
                  <a:schemeClr val="tx1"/>
                </a:solidFill>
                <a:effectLst/>
                <a:latin typeface="Georgia" panose="02040502050405020303" pitchFamily="18" charset="0"/>
              </a:rPr>
              <a:t>, </a:t>
            </a:r>
            <a:r>
              <a:rPr kumimoji="0" lang="en-US" altLang="en-US" sz="2800" b="0" i="0" u="none" strike="noStrike" cap="none" normalizeH="0" baseline="0" dirty="0" err="1">
                <a:ln>
                  <a:noFill/>
                </a:ln>
                <a:solidFill>
                  <a:schemeClr val="tx1"/>
                </a:solidFill>
                <a:effectLst/>
                <a:latin typeface="Georgia" panose="02040502050405020303" pitchFamily="18" charset="0"/>
              </a:rPr>
              <a:t>new_launch</a:t>
            </a:r>
            <a:r>
              <a:rPr kumimoji="0" lang="en-US" altLang="en-US" sz="2800" b="0" i="0" u="none" strike="noStrike" cap="none" normalizeH="0" baseline="0" dirty="0">
                <a:ln>
                  <a:noFill/>
                </a:ln>
                <a:solidFill>
                  <a:schemeClr val="tx1"/>
                </a:solidFill>
                <a:effectLst/>
                <a:latin typeface="Georgia" panose="02040502050405020303" pitchFamily="18" charset="0"/>
              </a:rPr>
              <a:t>.</a:t>
            </a:r>
          </a:p>
          <a:p>
            <a:pPr marL="0" marR="0" lvl="0" indent="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chemeClr val="tx1"/>
                </a:solidFill>
                <a:effectLst/>
                <a:latin typeface="Georgia" panose="02040502050405020303" pitchFamily="18" charset="0"/>
              </a:rPr>
              <a:t>Link example: </a:t>
            </a:r>
            <a:r>
              <a:rPr kumimoji="0" lang="en-US" altLang="en-US" sz="2800" b="0" i="0" u="none" strike="noStrike" cap="none" normalizeH="0" baseline="0" dirty="0">
                <a:ln>
                  <a:noFill/>
                </a:ln>
                <a:solidFill>
                  <a:schemeClr val="tx1"/>
                </a:solidFill>
                <a:effectLst/>
                <a:latin typeface="Georgia" panose="02040502050405020303" pitchFamily="18" charset="0"/>
                <a:hlinkClick r:id="rId6"/>
              </a:rPr>
              <a:t>www.example.com?utm_campaign=summer_sale</a:t>
            </a:r>
            <a:endParaRPr lang="en-US" altLang="en-US" sz="2800" dirty="0">
              <a:latin typeface="Georgia" panose="02040502050405020303"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chemeClr val="tx1"/>
                </a:solidFill>
                <a:effectLst/>
                <a:latin typeface="Georgia" panose="02040502050405020303" pitchFamily="18" charset="0"/>
              </a:rPr>
              <a:t>Helps track which campaign brings results</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514350" marR="0" lvl="0" indent="-5143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800" b="1" i="0" u="none" strike="noStrike" cap="none" normalizeH="0" baseline="0" dirty="0">
                <a:ln>
                  <a:noFill/>
                </a:ln>
                <a:solidFill>
                  <a:schemeClr val="tx1"/>
                </a:solidFill>
                <a:effectLst/>
                <a:latin typeface="Georgia" panose="02040502050405020303" pitchFamily="18" charset="0"/>
              </a:rPr>
              <a:t>UTM Term</a:t>
            </a:r>
            <a:r>
              <a:rPr kumimoji="0" lang="en-US" altLang="en-US" sz="2800" b="0" i="0" u="none" strike="noStrike" cap="none" normalizeH="0" baseline="0" dirty="0">
                <a:ln>
                  <a:noFill/>
                </a:ln>
                <a:solidFill>
                  <a:schemeClr val="tx1"/>
                </a:solidFill>
                <a:effectLst/>
                <a:latin typeface="Georgia" panose="02040502050405020303" pitchFamily="18" charset="0"/>
              </a:rPr>
              <a:t> – Used in paid ads to see which keyword brought visitors. Example: shoes, laptop.</a:t>
            </a:r>
          </a:p>
          <a:p>
            <a:pPr marL="0" marR="0" lvl="0" indent="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chemeClr val="tx1"/>
                </a:solidFill>
                <a:effectLst/>
                <a:latin typeface="Georgia" panose="02040502050405020303" pitchFamily="18" charset="0"/>
              </a:rPr>
              <a:t>Link example: </a:t>
            </a:r>
            <a:r>
              <a:rPr kumimoji="0" lang="en-US" altLang="en-US" sz="2800" b="0" i="0" u="none" strike="noStrike" cap="none" normalizeH="0" baseline="0" dirty="0">
                <a:ln>
                  <a:noFill/>
                </a:ln>
                <a:solidFill>
                  <a:schemeClr val="tx1"/>
                </a:solidFill>
                <a:effectLst/>
                <a:latin typeface="Georgia" panose="02040502050405020303" pitchFamily="18" charset="0"/>
                <a:hlinkClick r:id="rId7"/>
              </a:rPr>
              <a:t>www.example.com?utm_term=shoes</a:t>
            </a:r>
            <a:endParaRPr kumimoji="0" lang="en-US" altLang="en-US" sz="2800" b="0" i="0" u="none" strike="noStrike" cap="none" normalizeH="0" baseline="0" dirty="0">
              <a:ln>
                <a:noFill/>
              </a:ln>
              <a:solidFill>
                <a:schemeClr val="tx1"/>
              </a:solidFill>
              <a:effectLst/>
              <a:latin typeface="Georgia" panose="02040502050405020303" pitchFamily="18"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altLang="en-US" sz="2800" b="0" i="0" u="none" strike="noStrike" cap="none" normalizeH="0" baseline="0" dirty="0">
              <a:ln>
                <a:noFill/>
              </a:ln>
              <a:solidFill>
                <a:schemeClr val="tx1"/>
              </a:solidFill>
              <a:effectLst/>
              <a:latin typeface="Georgia" panose="02040502050405020303" pitchFamily="18" charset="0"/>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800" b="1" i="0" u="none" strike="noStrike" cap="none" normalizeH="0" baseline="0" dirty="0">
                <a:ln>
                  <a:noFill/>
                </a:ln>
                <a:solidFill>
                  <a:schemeClr val="tx1"/>
                </a:solidFill>
                <a:effectLst/>
                <a:latin typeface="Georgia" panose="02040502050405020303" pitchFamily="18" charset="0"/>
              </a:rPr>
              <a:t>UTM Content</a:t>
            </a:r>
            <a:r>
              <a:rPr kumimoji="0" lang="en-US" altLang="en-US" sz="2800" b="0" i="0" u="none" strike="noStrike" cap="none" normalizeH="0" baseline="0" dirty="0">
                <a:ln>
                  <a:noFill/>
                </a:ln>
                <a:solidFill>
                  <a:schemeClr val="tx1"/>
                </a:solidFill>
                <a:effectLst/>
                <a:latin typeface="Georgia" panose="02040502050405020303" pitchFamily="18" charset="0"/>
              </a:rPr>
              <a:t> – Differentiates links or ads within the same campaign. Example: ad1, ad2, banner1.</a:t>
            </a:r>
          </a:p>
          <a:p>
            <a:pPr marL="0" marR="0" lvl="0" indent="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chemeClr val="tx1"/>
                </a:solidFill>
                <a:effectLst/>
                <a:latin typeface="Georgia" panose="02040502050405020303" pitchFamily="18" charset="0"/>
              </a:rPr>
              <a:t>Link example: </a:t>
            </a:r>
            <a:r>
              <a:rPr kumimoji="0" lang="en-US" altLang="en-US" sz="2800" b="0" i="0" u="none" strike="noStrike" cap="none" normalizeH="0" baseline="0" dirty="0">
                <a:ln>
                  <a:noFill/>
                </a:ln>
                <a:solidFill>
                  <a:schemeClr val="tx1"/>
                </a:solidFill>
                <a:effectLst/>
                <a:latin typeface="Georgia" panose="02040502050405020303" pitchFamily="18" charset="0"/>
                <a:hlinkClick r:id="rId8"/>
              </a:rPr>
              <a:t>www.example.com?utm_content=ad1</a:t>
            </a:r>
            <a:endParaRPr kumimoji="0" lang="en-US" altLang="en-US" sz="2800" b="0" i="0" u="none" strike="noStrike" cap="none" normalizeH="0" baseline="0" dirty="0">
              <a:ln>
                <a:noFill/>
              </a:ln>
              <a:solidFill>
                <a:schemeClr val="tx1"/>
              </a:solidFill>
              <a:effectLst/>
              <a:latin typeface="Georgia" panose="02040502050405020303"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chemeClr val="tx1"/>
                </a:solidFill>
                <a:effectLst/>
                <a:latin typeface="Georgia" panose="02040502050405020303" pitchFamily="18" charset="0"/>
              </a:rPr>
              <a:t>Shows which ad or button was clicked.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4265633" y="266700"/>
            <a:ext cx="10529716" cy="1359346"/>
          </a:xfrm>
          <a:prstGeom prst="rect">
            <a:avLst/>
          </a:prstGeom>
        </p:spPr>
        <p:txBody>
          <a:bodyPr wrap="square" lIns="0" tIns="0" rIns="0" bIns="0" rtlCol="0" anchor="t">
            <a:spAutoFit/>
          </a:bodyPr>
          <a:lstStyle/>
          <a:p>
            <a:pPr>
              <a:lnSpc>
                <a:spcPts val="5250"/>
              </a:lnSpc>
            </a:pPr>
            <a:r>
              <a:rPr lang="en-IN" sz="5400" dirty="0">
                <a:latin typeface="Georgia" panose="02040502050405020303" pitchFamily="18" charset="0"/>
              </a:rPr>
              <a:t>Importance in Google Analytics</a:t>
            </a:r>
          </a:p>
          <a:p>
            <a:pPr algn="l">
              <a:lnSpc>
                <a:spcPts val="5250"/>
              </a:lnSpc>
            </a:pPr>
            <a:endParaRPr lang="en-US" sz="5000" b="1" spc="130" dirty="0">
              <a:solidFill>
                <a:srgbClr val="000000"/>
              </a:solidFill>
              <a:latin typeface="Livvic Semi-Bold"/>
              <a:ea typeface="Livvic Semi-Bold"/>
              <a:cs typeface="Livvic Semi-Bold"/>
              <a:sym typeface="Livvic Semi-Bold"/>
            </a:endParaRPr>
          </a:p>
        </p:txBody>
      </p:sp>
      <p:sp>
        <p:nvSpPr>
          <p:cNvPr id="12" name="Freeform 12"/>
          <p:cNvSpPr/>
          <p:nvPr/>
        </p:nvSpPr>
        <p:spPr>
          <a:xfrm>
            <a:off x="11054425" y="-239268"/>
            <a:ext cx="7495702" cy="7306681"/>
          </a:xfrm>
          <a:custGeom>
            <a:avLst/>
            <a:gdLst/>
            <a:ahLst/>
            <a:cxnLst/>
            <a:rect l="l" t="t" r="r" b="b"/>
            <a:pathLst>
              <a:path w="7495702" h="7306681">
                <a:moveTo>
                  <a:pt x="0" y="0"/>
                </a:moveTo>
                <a:lnTo>
                  <a:pt x="7495702" y="0"/>
                </a:lnTo>
                <a:lnTo>
                  <a:pt x="7495702" y="7306681"/>
                </a:lnTo>
                <a:lnTo>
                  <a:pt x="0" y="7306681"/>
                </a:lnTo>
                <a:lnTo>
                  <a:pt x="0" y="0"/>
                </a:lnTo>
                <a:close/>
              </a:path>
            </a:pathLst>
          </a:custGeom>
          <a:blipFill>
            <a:blip r:embed="rId2">
              <a:alphaModFix amt="7999"/>
              <a:extLst>
                <a:ext uri="{96DAC541-7B7A-43D3-8B79-37D633B846F1}">
                  <asvg:svgBlip xmlns:asvg="http://schemas.microsoft.com/office/drawing/2016/SVG/main" r:embed="rId3"/>
                </a:ext>
              </a:extLst>
            </a:blip>
            <a:stretch>
              <a:fillRect t="-24362" r="-21226"/>
            </a:stretch>
          </a:blipFill>
          <a:ln cap="sq">
            <a:noFill/>
            <a:prstDash val="solid"/>
            <a:miter/>
          </a:ln>
        </p:spPr>
      </p:sp>
      <p:sp>
        <p:nvSpPr>
          <p:cNvPr id="15" name="TextBox 11">
            <a:extLst>
              <a:ext uri="{FF2B5EF4-FFF2-40B4-BE49-F238E27FC236}">
                <a16:creationId xmlns:a16="http://schemas.microsoft.com/office/drawing/2014/main" id="{D2FD6116-A87A-C220-CB24-A2AECF711E58}"/>
              </a:ext>
            </a:extLst>
          </p:cNvPr>
          <p:cNvSpPr txBox="1"/>
          <p:nvPr/>
        </p:nvSpPr>
        <p:spPr>
          <a:xfrm>
            <a:off x="228600" y="1485900"/>
            <a:ext cx="17526000" cy="8336962"/>
          </a:xfrm>
          <a:prstGeom prst="rect">
            <a:avLst/>
          </a:prstGeom>
        </p:spPr>
        <p:txBody>
          <a:bodyPr wrap="square" lIns="0" tIns="0" rIns="0" bIns="0" rtlCol="0" anchor="t">
            <a:spAutoFit/>
          </a:bodyPr>
          <a:lstStyle/>
          <a:p>
            <a:pPr marL="342900" indent="-342900">
              <a:buFont typeface="Wingdings" panose="05000000000000000000" pitchFamily="2" charset="2"/>
              <a:buChar char="v"/>
            </a:pPr>
            <a:r>
              <a:rPr lang="en-US" sz="2800" dirty="0">
                <a:latin typeface="Georgia" panose="02040502050405020303" pitchFamily="18" charset="0"/>
              </a:rPr>
              <a:t>See the Full, Clear Picture - Without UTMs, Google Analytics might just say "100 people came from Facebook." With UTMs, it can tell you "70 people came from your Diwali sale ad on Facebook, and 30 came from the link in your profile." It turns vague data into specific, useful information.</a:t>
            </a:r>
          </a:p>
          <a:p>
            <a:endParaRPr lang="en-US" sz="2800" dirty="0">
              <a:latin typeface="Georgia" panose="02040502050405020303" pitchFamily="18" charset="0"/>
            </a:endParaRPr>
          </a:p>
          <a:p>
            <a:pPr marL="342900" indent="-342900">
              <a:buFont typeface="Wingdings" panose="05000000000000000000" pitchFamily="2" charset="2"/>
              <a:buChar char="v"/>
            </a:pPr>
            <a:r>
              <a:rPr lang="en-US" sz="2800" dirty="0">
                <a:latin typeface="Georgia" panose="02040502050405020303" pitchFamily="18" charset="0"/>
              </a:rPr>
              <a:t>Know Exactly What's Working-UTMs allow you to pinpoint which specific ads, emails, or social media posts are successfully bringing visitors and leading to sales. You can measure the performance of each individual marketing effort.</a:t>
            </a:r>
          </a:p>
          <a:p>
            <a:endParaRPr lang="en-US" sz="2800" dirty="0">
              <a:latin typeface="Georgia" panose="02040502050405020303" pitchFamily="18" charset="0"/>
            </a:endParaRPr>
          </a:p>
          <a:p>
            <a:pPr marL="342900" indent="-342900">
              <a:buFont typeface="Wingdings" panose="05000000000000000000" pitchFamily="2" charset="2"/>
              <a:buChar char="v"/>
            </a:pPr>
            <a:r>
              <a:rPr lang="en-US" sz="2800" dirty="0">
                <a:latin typeface="Georgia" panose="02040502050405020303" pitchFamily="18" charset="0"/>
              </a:rPr>
              <a:t>Spend Your Budget Wisely - When you know which campaigns are performing the best, you can confidently invest more money in them. It helps you stop wasting your budget on ads or strategies that aren't bringing results.</a:t>
            </a:r>
          </a:p>
          <a:p>
            <a:endParaRPr lang="en-US" sz="2800" dirty="0">
              <a:latin typeface="Georgia" panose="02040502050405020303" pitchFamily="18" charset="0"/>
            </a:endParaRPr>
          </a:p>
          <a:p>
            <a:pPr marL="342900" indent="-342900">
              <a:buFont typeface="Wingdings" panose="05000000000000000000" pitchFamily="2" charset="2"/>
              <a:buChar char="v"/>
            </a:pPr>
            <a:r>
              <a:rPr lang="en-US" sz="2800" dirty="0">
                <a:latin typeface="Georgia" panose="02040502050405020303" pitchFamily="18" charset="0"/>
              </a:rPr>
              <a:t>Improve Your Marketing - UTMs are perfect for testing. You can create two different ads for the same campaign and use a UTM tag to see which one gets more clicks and conversions. This helps you understand what your audience responds to.</a:t>
            </a:r>
          </a:p>
          <a:p>
            <a:endParaRPr lang="en-US" sz="2800" dirty="0">
              <a:latin typeface="Georgia" panose="02040502050405020303" pitchFamily="18" charset="0"/>
            </a:endParaRPr>
          </a:p>
          <a:p>
            <a:pPr marL="342900" indent="-342900">
              <a:buFont typeface="Wingdings" panose="05000000000000000000" pitchFamily="2" charset="2"/>
              <a:buChar char="v"/>
            </a:pPr>
            <a:r>
              <a:rPr lang="en-US" sz="2800" dirty="0">
                <a:latin typeface="Georgia" panose="02040502050405020303" pitchFamily="18" charset="0"/>
              </a:rPr>
              <a:t>Attribute Sales Correctly - They ensure that the credit for a sale or sign-up goes to the right campaign. This is crucial for understanding the true value and return on investment (ROI) of your marketing activities.</a:t>
            </a:r>
          </a:p>
          <a:p>
            <a:pPr algn="l">
              <a:lnSpc>
                <a:spcPts val="5250"/>
              </a:lnSpc>
            </a:pPr>
            <a:endParaRPr lang="en-US" sz="2400" b="1" spc="130" dirty="0">
              <a:solidFill>
                <a:srgbClr val="000000"/>
              </a:solidFill>
              <a:latin typeface="Georgia" panose="02040502050405020303" pitchFamily="18" charset="0"/>
              <a:ea typeface="Livvic Semi-Bold"/>
              <a:cs typeface="Livvic Semi-Bold"/>
              <a:sym typeface="Livvic Semi-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17504" y="2955633"/>
            <a:ext cx="2772564" cy="556886"/>
            <a:chOff x="0" y="0"/>
            <a:chExt cx="1084900" cy="217909"/>
          </a:xfrm>
        </p:grpSpPr>
        <p:sp>
          <p:nvSpPr>
            <p:cNvPr id="3" name="Freeform 3"/>
            <p:cNvSpPr/>
            <p:nvPr/>
          </p:nvSpPr>
          <p:spPr>
            <a:xfrm>
              <a:off x="0" y="0"/>
              <a:ext cx="1084900" cy="217909"/>
            </a:xfrm>
            <a:custGeom>
              <a:avLst/>
              <a:gdLst/>
              <a:ahLst/>
              <a:cxnLst/>
              <a:rect l="l" t="t" r="r" b="b"/>
              <a:pathLst>
                <a:path w="1084900" h="217909">
                  <a:moveTo>
                    <a:pt x="108954" y="0"/>
                  </a:moveTo>
                  <a:lnTo>
                    <a:pt x="975946" y="0"/>
                  </a:lnTo>
                  <a:cubicBezTo>
                    <a:pt x="1004842" y="0"/>
                    <a:pt x="1032555" y="11479"/>
                    <a:pt x="1052988" y="31912"/>
                  </a:cubicBezTo>
                  <a:cubicBezTo>
                    <a:pt x="1073421" y="52345"/>
                    <a:pt x="1084900" y="80058"/>
                    <a:pt x="1084900" y="108954"/>
                  </a:cubicBezTo>
                  <a:lnTo>
                    <a:pt x="1084900" y="108954"/>
                  </a:lnTo>
                  <a:cubicBezTo>
                    <a:pt x="1084900" y="169128"/>
                    <a:pt x="1036120" y="217909"/>
                    <a:pt x="975946" y="217909"/>
                  </a:cubicBezTo>
                  <a:lnTo>
                    <a:pt x="108954" y="217909"/>
                  </a:lnTo>
                  <a:cubicBezTo>
                    <a:pt x="48781" y="217909"/>
                    <a:pt x="0" y="169128"/>
                    <a:pt x="0" y="108954"/>
                  </a:cubicBezTo>
                  <a:lnTo>
                    <a:pt x="0" y="108954"/>
                  </a:lnTo>
                  <a:cubicBezTo>
                    <a:pt x="0" y="48781"/>
                    <a:pt x="48781" y="0"/>
                    <a:pt x="108954" y="0"/>
                  </a:cubicBezTo>
                  <a:close/>
                </a:path>
              </a:pathLst>
            </a:custGeom>
            <a:solidFill>
              <a:srgbClr val="FF246E"/>
            </a:solidFill>
            <a:ln w="9525" cap="rnd">
              <a:solidFill>
                <a:srgbClr val="000000"/>
              </a:solidFill>
              <a:prstDash val="solid"/>
              <a:round/>
            </a:ln>
          </p:spPr>
        </p:sp>
        <p:sp>
          <p:nvSpPr>
            <p:cNvPr id="4" name="TextBox 4"/>
            <p:cNvSpPr txBox="1"/>
            <p:nvPr/>
          </p:nvSpPr>
          <p:spPr>
            <a:xfrm>
              <a:off x="0" y="-38100"/>
              <a:ext cx="1084900" cy="256009"/>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rot="-10800000">
            <a:off x="11499442" y="0"/>
            <a:ext cx="6788558" cy="7226742"/>
          </a:xfrm>
          <a:custGeom>
            <a:avLst/>
            <a:gdLst/>
            <a:ahLst/>
            <a:cxnLst/>
            <a:rect l="l" t="t" r="r" b="b"/>
            <a:pathLst>
              <a:path w="6788558" h="7226742">
                <a:moveTo>
                  <a:pt x="0" y="0"/>
                </a:moveTo>
                <a:lnTo>
                  <a:pt x="6788558" y="0"/>
                </a:lnTo>
                <a:lnTo>
                  <a:pt x="6788558" y="7226742"/>
                </a:lnTo>
                <a:lnTo>
                  <a:pt x="0" y="7226742"/>
                </a:lnTo>
                <a:lnTo>
                  <a:pt x="0" y="0"/>
                </a:lnTo>
                <a:close/>
              </a:path>
            </a:pathLst>
          </a:custGeom>
          <a:blipFill>
            <a:blip r:embed="rId2">
              <a:alphaModFix amt="7999"/>
              <a:extLst>
                <a:ext uri="{96DAC541-7B7A-43D3-8B79-37D633B846F1}">
                  <asvg:svgBlip xmlns:asvg="http://schemas.microsoft.com/office/drawing/2016/SVG/main" r:embed="rId3"/>
                </a:ext>
              </a:extLst>
            </a:blip>
            <a:stretch>
              <a:fillRect l="-6454"/>
            </a:stretch>
          </a:blipFill>
          <a:ln cap="sq">
            <a:noFill/>
            <a:prstDash val="solid"/>
            <a:miter/>
          </a:ln>
        </p:spPr>
      </p:sp>
      <p:pic>
        <p:nvPicPr>
          <p:cNvPr id="6" name="Picture 6"/>
          <p:cNvPicPr>
            <a:picLocks noChangeAspect="1"/>
          </p:cNvPicPr>
          <p:nvPr/>
        </p:nvPicPr>
        <p:blipFill>
          <a:blip r:embed="rId4"/>
          <a:stretch>
            <a:fillRect/>
          </a:stretch>
        </p:blipFill>
        <p:spPr>
          <a:xfrm>
            <a:off x="8107267" y="3313308"/>
            <a:ext cx="7297296" cy="4645216"/>
          </a:xfrm>
          <a:prstGeom prst="rect">
            <a:avLst/>
          </a:prstGeom>
        </p:spPr>
      </p:pic>
      <p:sp>
        <p:nvSpPr>
          <p:cNvPr id="7" name="Freeform 7"/>
          <p:cNvSpPr/>
          <p:nvPr/>
        </p:nvSpPr>
        <p:spPr>
          <a:xfrm>
            <a:off x="13399291" y="3921416"/>
            <a:ext cx="5147057" cy="6598791"/>
          </a:xfrm>
          <a:custGeom>
            <a:avLst/>
            <a:gdLst/>
            <a:ahLst/>
            <a:cxnLst/>
            <a:rect l="l" t="t" r="r" b="b"/>
            <a:pathLst>
              <a:path w="5147057" h="6598791">
                <a:moveTo>
                  <a:pt x="0" y="0"/>
                </a:moveTo>
                <a:lnTo>
                  <a:pt x="5147056" y="0"/>
                </a:lnTo>
                <a:lnTo>
                  <a:pt x="5147056" y="6598791"/>
                </a:lnTo>
                <a:lnTo>
                  <a:pt x="0" y="65987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1517504" y="3997616"/>
            <a:ext cx="6426346" cy="3352800"/>
          </a:xfrm>
          <a:prstGeom prst="rect">
            <a:avLst/>
          </a:prstGeom>
        </p:spPr>
        <p:txBody>
          <a:bodyPr lIns="0" tIns="0" rIns="0" bIns="0" rtlCol="0" anchor="t">
            <a:spAutoFit/>
          </a:bodyPr>
          <a:lstStyle/>
          <a:p>
            <a:pPr algn="l">
              <a:lnSpc>
                <a:spcPts val="5250"/>
              </a:lnSpc>
            </a:pPr>
            <a:r>
              <a:rPr lang="en-US" sz="5000" b="1" spc="130" dirty="0">
                <a:solidFill>
                  <a:srgbClr val="000000"/>
                </a:solidFill>
                <a:latin typeface="Livvic Semi-Bold"/>
                <a:ea typeface="Livvic Semi-Bold"/>
                <a:cs typeface="Livvic Semi-Bold"/>
                <a:sym typeface="Livvic Semi-Bold"/>
              </a:rPr>
              <a:t>SMEs worldwide are adopting digital tools rapidly yet many lack an integrated platform.</a:t>
            </a:r>
          </a:p>
        </p:txBody>
      </p:sp>
      <p:sp>
        <p:nvSpPr>
          <p:cNvPr id="9" name="TextBox 9"/>
          <p:cNvSpPr txBox="1"/>
          <p:nvPr/>
        </p:nvSpPr>
        <p:spPr>
          <a:xfrm>
            <a:off x="8715375" y="3054689"/>
            <a:ext cx="1408898" cy="330200"/>
          </a:xfrm>
          <a:prstGeom prst="rect">
            <a:avLst/>
          </a:prstGeom>
        </p:spPr>
        <p:txBody>
          <a:bodyPr lIns="0" tIns="0" rIns="0" bIns="0" rtlCol="0" anchor="t">
            <a:spAutoFit/>
          </a:bodyPr>
          <a:lstStyle/>
          <a:p>
            <a:pPr algn="l">
              <a:lnSpc>
                <a:spcPts val="2500"/>
              </a:lnSpc>
            </a:pPr>
            <a:r>
              <a:rPr lang="en-US" sz="2000" b="1" spc="24">
                <a:solidFill>
                  <a:srgbClr val="000000"/>
                </a:solidFill>
                <a:latin typeface="Raleway Medium"/>
                <a:ea typeface="Raleway Medium"/>
                <a:cs typeface="Raleway Medium"/>
                <a:sym typeface="Raleway Medium"/>
              </a:rPr>
              <a:t>Trends:</a:t>
            </a:r>
          </a:p>
        </p:txBody>
      </p:sp>
      <p:sp>
        <p:nvSpPr>
          <p:cNvPr id="10" name="TextBox 10"/>
          <p:cNvSpPr txBox="1"/>
          <p:nvPr/>
        </p:nvSpPr>
        <p:spPr>
          <a:xfrm>
            <a:off x="1710286" y="3133111"/>
            <a:ext cx="2344149" cy="220980"/>
          </a:xfrm>
          <a:prstGeom prst="rect">
            <a:avLst/>
          </a:prstGeom>
        </p:spPr>
        <p:txBody>
          <a:bodyPr lIns="0" tIns="0" rIns="0" bIns="0" rtlCol="0" anchor="t">
            <a:spAutoFit/>
          </a:bodyPr>
          <a:lstStyle/>
          <a:p>
            <a:pPr algn="ctr">
              <a:lnSpc>
                <a:spcPts val="1679"/>
              </a:lnSpc>
              <a:spcBef>
                <a:spcPct val="0"/>
              </a:spcBef>
            </a:pPr>
            <a:r>
              <a:rPr lang="en-US" sz="1599" b="1">
                <a:solidFill>
                  <a:srgbClr val="000000"/>
                </a:solidFill>
                <a:latin typeface="Raleway Medium"/>
                <a:ea typeface="Raleway Medium"/>
                <a:cs typeface="Raleway Medium"/>
                <a:sym typeface="Raleway Medium"/>
              </a:rPr>
              <a:t>Market Opportunity</a:t>
            </a:r>
          </a:p>
        </p:txBody>
      </p:sp>
      <p:sp>
        <p:nvSpPr>
          <p:cNvPr id="11" name="TextBox 11"/>
          <p:cNvSpPr txBox="1"/>
          <p:nvPr/>
        </p:nvSpPr>
        <p:spPr>
          <a:xfrm>
            <a:off x="9717834" y="4077626"/>
            <a:ext cx="2640585" cy="644525"/>
          </a:xfrm>
          <a:prstGeom prst="rect">
            <a:avLst/>
          </a:prstGeom>
        </p:spPr>
        <p:txBody>
          <a:bodyPr lIns="0" tIns="0" rIns="0" bIns="0" rtlCol="0" anchor="t">
            <a:spAutoFit/>
          </a:bodyPr>
          <a:lstStyle/>
          <a:p>
            <a:pPr algn="l">
              <a:lnSpc>
                <a:spcPts val="2500"/>
              </a:lnSpc>
            </a:pPr>
            <a:r>
              <a:rPr lang="en-US" sz="2000" b="1" spc="24">
                <a:solidFill>
                  <a:srgbClr val="FFFFFF"/>
                </a:solidFill>
                <a:latin typeface="Raleway Medium"/>
                <a:ea typeface="Raleway Medium"/>
                <a:cs typeface="Raleway Medium"/>
                <a:sym typeface="Raleway Medium"/>
              </a:rPr>
              <a:t>22.5% CAGR in SME SaaS adoption</a:t>
            </a:r>
          </a:p>
        </p:txBody>
      </p:sp>
      <p:sp>
        <p:nvSpPr>
          <p:cNvPr id="12" name="TextBox 12"/>
          <p:cNvSpPr txBox="1"/>
          <p:nvPr/>
        </p:nvSpPr>
        <p:spPr>
          <a:xfrm>
            <a:off x="9717834" y="5183263"/>
            <a:ext cx="2899217" cy="644525"/>
          </a:xfrm>
          <a:prstGeom prst="rect">
            <a:avLst/>
          </a:prstGeom>
        </p:spPr>
        <p:txBody>
          <a:bodyPr lIns="0" tIns="0" rIns="0" bIns="0" rtlCol="0" anchor="t">
            <a:spAutoFit/>
          </a:bodyPr>
          <a:lstStyle/>
          <a:p>
            <a:pPr algn="l">
              <a:lnSpc>
                <a:spcPts val="2500"/>
              </a:lnSpc>
            </a:pPr>
            <a:r>
              <a:rPr lang="en-US" sz="2000" b="1" spc="24">
                <a:solidFill>
                  <a:srgbClr val="FFFFFF"/>
                </a:solidFill>
                <a:latin typeface="Raleway Medium"/>
                <a:ea typeface="Raleway Medium"/>
                <a:cs typeface="Raleway Medium"/>
                <a:sym typeface="Raleway Medium"/>
              </a:rPr>
              <a:t>$33B BI market in 2024 -  $70B+ by 2029</a:t>
            </a:r>
          </a:p>
        </p:txBody>
      </p:sp>
      <p:sp>
        <p:nvSpPr>
          <p:cNvPr id="13" name="TextBox 13"/>
          <p:cNvSpPr txBox="1"/>
          <p:nvPr/>
        </p:nvSpPr>
        <p:spPr>
          <a:xfrm>
            <a:off x="9717834" y="6284988"/>
            <a:ext cx="3962892" cy="644525"/>
          </a:xfrm>
          <a:prstGeom prst="rect">
            <a:avLst/>
          </a:prstGeom>
        </p:spPr>
        <p:txBody>
          <a:bodyPr lIns="0" tIns="0" rIns="0" bIns="0" rtlCol="0" anchor="t">
            <a:spAutoFit/>
          </a:bodyPr>
          <a:lstStyle/>
          <a:p>
            <a:pPr algn="l">
              <a:lnSpc>
                <a:spcPts val="2500"/>
              </a:lnSpc>
            </a:pPr>
            <a:r>
              <a:rPr lang="en-US" sz="2000" b="1" spc="24">
                <a:solidFill>
                  <a:srgbClr val="FFFFFF"/>
                </a:solidFill>
                <a:latin typeface="Raleway Medium"/>
                <a:ea typeface="Raleway Medium"/>
                <a:cs typeface="Raleway Medium"/>
                <a:sym typeface="Raleway Medium"/>
              </a:rPr>
              <a:t>85% of enterprises prioritize digital integration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7F09"/>
        </a:solidFill>
        <a:effectLst/>
      </p:bgPr>
    </p:bg>
    <p:spTree>
      <p:nvGrpSpPr>
        <p:cNvPr id="1" name=""/>
        <p:cNvGrpSpPr/>
        <p:nvPr/>
      </p:nvGrpSpPr>
      <p:grpSpPr>
        <a:xfrm>
          <a:off x="0" y="0"/>
          <a:ext cx="0" cy="0"/>
          <a:chOff x="0" y="0"/>
          <a:chExt cx="0" cy="0"/>
        </a:xfrm>
      </p:grpSpPr>
      <p:grpSp>
        <p:nvGrpSpPr>
          <p:cNvPr id="2" name="Group 2"/>
          <p:cNvGrpSpPr/>
          <p:nvPr/>
        </p:nvGrpSpPr>
        <p:grpSpPr>
          <a:xfrm>
            <a:off x="1513982" y="4865057"/>
            <a:ext cx="2197178" cy="556886"/>
            <a:chOff x="0" y="0"/>
            <a:chExt cx="859752" cy="217909"/>
          </a:xfrm>
        </p:grpSpPr>
        <p:sp>
          <p:nvSpPr>
            <p:cNvPr id="3" name="Freeform 3"/>
            <p:cNvSpPr/>
            <p:nvPr/>
          </p:nvSpPr>
          <p:spPr>
            <a:xfrm>
              <a:off x="0" y="0"/>
              <a:ext cx="859752" cy="217909"/>
            </a:xfrm>
            <a:custGeom>
              <a:avLst/>
              <a:gdLst/>
              <a:ahLst/>
              <a:cxnLst/>
              <a:rect l="l" t="t" r="r" b="b"/>
              <a:pathLst>
                <a:path w="859752" h="217909">
                  <a:moveTo>
                    <a:pt x="108954" y="0"/>
                  </a:moveTo>
                  <a:lnTo>
                    <a:pt x="750798" y="0"/>
                  </a:lnTo>
                  <a:cubicBezTo>
                    <a:pt x="810972" y="0"/>
                    <a:pt x="859752" y="48781"/>
                    <a:pt x="859752" y="108954"/>
                  </a:cubicBezTo>
                  <a:lnTo>
                    <a:pt x="859752" y="108954"/>
                  </a:lnTo>
                  <a:cubicBezTo>
                    <a:pt x="859752" y="169128"/>
                    <a:pt x="810972" y="217909"/>
                    <a:pt x="750798" y="217909"/>
                  </a:cubicBezTo>
                  <a:lnTo>
                    <a:pt x="108954" y="217909"/>
                  </a:lnTo>
                  <a:cubicBezTo>
                    <a:pt x="48781" y="217909"/>
                    <a:pt x="0" y="169128"/>
                    <a:pt x="0" y="108954"/>
                  </a:cubicBezTo>
                  <a:lnTo>
                    <a:pt x="0" y="108954"/>
                  </a:lnTo>
                  <a:cubicBezTo>
                    <a:pt x="0" y="48781"/>
                    <a:pt x="48781" y="0"/>
                    <a:pt x="108954" y="0"/>
                  </a:cubicBezTo>
                  <a:close/>
                </a:path>
              </a:pathLst>
            </a:custGeom>
            <a:solidFill>
              <a:srgbClr val="00FF5E"/>
            </a:solidFill>
            <a:ln w="9525" cap="rnd">
              <a:solidFill>
                <a:srgbClr val="000000"/>
              </a:solidFill>
              <a:prstDash val="solid"/>
              <a:round/>
            </a:ln>
          </p:spPr>
        </p:sp>
        <p:sp>
          <p:nvSpPr>
            <p:cNvPr id="4" name="TextBox 4"/>
            <p:cNvSpPr txBox="1"/>
            <p:nvPr/>
          </p:nvSpPr>
          <p:spPr>
            <a:xfrm>
              <a:off x="0" y="-38100"/>
              <a:ext cx="859752" cy="256009"/>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763914" y="5042535"/>
            <a:ext cx="1697314" cy="220980"/>
          </a:xfrm>
          <a:prstGeom prst="rect">
            <a:avLst/>
          </a:prstGeom>
        </p:spPr>
        <p:txBody>
          <a:bodyPr lIns="0" tIns="0" rIns="0" bIns="0" rtlCol="0" anchor="t">
            <a:spAutoFit/>
          </a:bodyPr>
          <a:lstStyle/>
          <a:p>
            <a:pPr algn="ctr">
              <a:lnSpc>
                <a:spcPts val="1679"/>
              </a:lnSpc>
              <a:spcBef>
                <a:spcPct val="0"/>
              </a:spcBef>
            </a:pPr>
            <a:r>
              <a:rPr lang="en-US" sz="1599" b="1">
                <a:solidFill>
                  <a:srgbClr val="000000"/>
                </a:solidFill>
                <a:latin typeface="Raleway Medium"/>
                <a:ea typeface="Raleway Medium"/>
                <a:cs typeface="Raleway Medium"/>
                <a:sym typeface="Raleway Medium"/>
              </a:rPr>
              <a:t>Business Model</a:t>
            </a:r>
          </a:p>
        </p:txBody>
      </p:sp>
      <p:sp>
        <p:nvSpPr>
          <p:cNvPr id="6" name="Freeform 6"/>
          <p:cNvSpPr/>
          <p:nvPr/>
        </p:nvSpPr>
        <p:spPr>
          <a:xfrm>
            <a:off x="11978640" y="-457200"/>
            <a:ext cx="6662927" cy="11201400"/>
          </a:xfrm>
          <a:custGeom>
            <a:avLst/>
            <a:gdLst/>
            <a:ahLst/>
            <a:cxnLst/>
            <a:rect l="l" t="t" r="r" b="b"/>
            <a:pathLst>
              <a:path w="6662927" h="11201400">
                <a:moveTo>
                  <a:pt x="0" y="0"/>
                </a:moveTo>
                <a:lnTo>
                  <a:pt x="6662927" y="0"/>
                </a:lnTo>
                <a:lnTo>
                  <a:pt x="6662927" y="11201400"/>
                </a:lnTo>
                <a:lnTo>
                  <a:pt x="0" y="11201400"/>
                </a:lnTo>
                <a:lnTo>
                  <a:pt x="0" y="0"/>
                </a:lnTo>
                <a:close/>
              </a:path>
            </a:pathLst>
          </a:custGeom>
          <a:blipFill>
            <a:blip r:embed="rId2">
              <a:alphaModFix amt="13000"/>
              <a:extLst>
                <a:ext uri="{96DAC541-7B7A-43D3-8B79-37D633B846F1}">
                  <asvg:svgBlip xmlns:asvg="http://schemas.microsoft.com/office/drawing/2016/SVG/main" r:embed="rId3"/>
                </a:ext>
              </a:extLst>
            </a:blip>
            <a:stretch>
              <a:fillRect r="-68115"/>
            </a:stretch>
          </a:blipFill>
          <a:ln cap="sq">
            <a:noFill/>
            <a:prstDash val="solid"/>
            <a:miter/>
          </a:ln>
        </p:spPr>
      </p:sp>
      <p:sp>
        <p:nvSpPr>
          <p:cNvPr id="7" name="TextBox 7"/>
          <p:cNvSpPr txBox="1"/>
          <p:nvPr/>
        </p:nvSpPr>
        <p:spPr>
          <a:xfrm>
            <a:off x="11185167" y="2038997"/>
            <a:ext cx="5588851" cy="3352800"/>
          </a:xfrm>
          <a:prstGeom prst="rect">
            <a:avLst/>
          </a:prstGeom>
        </p:spPr>
        <p:txBody>
          <a:bodyPr lIns="0" tIns="0" rIns="0" bIns="0" rtlCol="0" anchor="t">
            <a:spAutoFit/>
          </a:bodyPr>
          <a:lstStyle/>
          <a:p>
            <a:pPr algn="l">
              <a:lnSpc>
                <a:spcPts val="5250"/>
              </a:lnSpc>
            </a:pPr>
            <a:r>
              <a:rPr lang="en-US" sz="5000" b="1" spc="130">
                <a:solidFill>
                  <a:srgbClr val="FFFFFF"/>
                </a:solidFill>
                <a:latin typeface="Livvic Semi-Bold"/>
                <a:ea typeface="Livvic Semi-Bold"/>
                <a:cs typeface="Livvic Semi-Bold"/>
                <a:sym typeface="Livvic Semi-Bold"/>
              </a:rPr>
              <a:t>Flexible plans fit all business sizes. Monetization focuses on value and scale.</a:t>
            </a:r>
          </a:p>
        </p:txBody>
      </p:sp>
      <p:sp>
        <p:nvSpPr>
          <p:cNvPr id="8" name="TextBox 8"/>
          <p:cNvSpPr txBox="1"/>
          <p:nvPr/>
        </p:nvSpPr>
        <p:spPr>
          <a:xfrm>
            <a:off x="11185167" y="6699874"/>
            <a:ext cx="4045030" cy="1624329"/>
          </a:xfrm>
          <a:prstGeom prst="rect">
            <a:avLst/>
          </a:prstGeom>
        </p:spPr>
        <p:txBody>
          <a:bodyPr lIns="0" tIns="0" rIns="0" bIns="0" rtlCol="0" anchor="t">
            <a:spAutoFit/>
          </a:bodyPr>
          <a:lstStyle/>
          <a:p>
            <a:pPr marL="431804" lvl="1" indent="-215902" algn="l">
              <a:lnSpc>
                <a:spcPts val="3260"/>
              </a:lnSpc>
              <a:buFont typeface="Arial"/>
              <a:buChar char="•"/>
            </a:pPr>
            <a:r>
              <a:rPr lang="en-US" sz="2000" b="1" spc="24">
                <a:solidFill>
                  <a:srgbClr val="FFFFFF"/>
                </a:solidFill>
                <a:latin typeface="Raleway Medium"/>
                <a:ea typeface="Raleway Medium"/>
                <a:cs typeface="Raleway Medium"/>
                <a:sym typeface="Raleway Medium"/>
              </a:rPr>
              <a:t>Add-ons (20%)</a:t>
            </a:r>
          </a:p>
          <a:p>
            <a:pPr marL="431804" lvl="1" indent="-215902" algn="l">
              <a:lnSpc>
                <a:spcPts val="3260"/>
              </a:lnSpc>
              <a:buFont typeface="Arial"/>
              <a:buChar char="•"/>
            </a:pPr>
            <a:r>
              <a:rPr lang="en-US" sz="2000" b="1" spc="24">
                <a:solidFill>
                  <a:srgbClr val="FFFFFF"/>
                </a:solidFill>
                <a:latin typeface="Raleway Medium"/>
                <a:ea typeface="Raleway Medium"/>
                <a:cs typeface="Raleway Medium"/>
                <a:sym typeface="Raleway Medium"/>
              </a:rPr>
              <a:t>Subscriptions (65%)</a:t>
            </a:r>
          </a:p>
          <a:p>
            <a:pPr marL="431804" lvl="1" indent="-215902" algn="l">
              <a:lnSpc>
                <a:spcPts val="3260"/>
              </a:lnSpc>
              <a:buFont typeface="Arial"/>
              <a:buChar char="•"/>
            </a:pPr>
            <a:r>
              <a:rPr lang="en-US" sz="2000" b="1" spc="24">
                <a:solidFill>
                  <a:srgbClr val="FFFFFF"/>
                </a:solidFill>
                <a:latin typeface="Raleway Medium"/>
                <a:ea typeface="Raleway Medium"/>
                <a:cs typeface="Raleway Medium"/>
                <a:sym typeface="Raleway Medium"/>
              </a:rPr>
              <a:t>Advisory Services (5%)</a:t>
            </a:r>
          </a:p>
          <a:p>
            <a:pPr marL="431804" lvl="1" indent="-215902" algn="l">
              <a:lnSpc>
                <a:spcPts val="3260"/>
              </a:lnSpc>
              <a:buFont typeface="Arial"/>
              <a:buChar char="•"/>
            </a:pPr>
            <a:r>
              <a:rPr lang="en-US" sz="2000" b="1" spc="24">
                <a:solidFill>
                  <a:srgbClr val="FFFFFF"/>
                </a:solidFill>
                <a:latin typeface="Raleway Medium"/>
                <a:ea typeface="Raleway Medium"/>
                <a:cs typeface="Raleway Medium"/>
                <a:sym typeface="Raleway Medium"/>
              </a:rPr>
              <a:t>Enterprise Licensing (10%)</a:t>
            </a:r>
          </a:p>
        </p:txBody>
      </p:sp>
      <p:grpSp>
        <p:nvGrpSpPr>
          <p:cNvPr id="9" name="Group 9"/>
          <p:cNvGrpSpPr/>
          <p:nvPr/>
        </p:nvGrpSpPr>
        <p:grpSpPr>
          <a:xfrm>
            <a:off x="11185167" y="5742847"/>
            <a:ext cx="3139951" cy="699852"/>
            <a:chOff x="0" y="0"/>
            <a:chExt cx="1228658" cy="273851"/>
          </a:xfrm>
        </p:grpSpPr>
        <p:sp>
          <p:nvSpPr>
            <p:cNvPr id="10" name="Freeform 10"/>
            <p:cNvSpPr/>
            <p:nvPr/>
          </p:nvSpPr>
          <p:spPr>
            <a:xfrm>
              <a:off x="0" y="0"/>
              <a:ext cx="1228658" cy="273851"/>
            </a:xfrm>
            <a:custGeom>
              <a:avLst/>
              <a:gdLst/>
              <a:ahLst/>
              <a:cxnLst/>
              <a:rect l="l" t="t" r="r" b="b"/>
              <a:pathLst>
                <a:path w="1228658" h="273851">
                  <a:moveTo>
                    <a:pt x="136925" y="0"/>
                  </a:moveTo>
                  <a:lnTo>
                    <a:pt x="1091732" y="0"/>
                  </a:lnTo>
                  <a:cubicBezTo>
                    <a:pt x="1128047" y="0"/>
                    <a:pt x="1162875" y="14426"/>
                    <a:pt x="1188553" y="40105"/>
                  </a:cubicBezTo>
                  <a:cubicBezTo>
                    <a:pt x="1214232" y="65783"/>
                    <a:pt x="1228658" y="100611"/>
                    <a:pt x="1228658" y="136925"/>
                  </a:cubicBezTo>
                  <a:lnTo>
                    <a:pt x="1228658" y="136925"/>
                  </a:lnTo>
                  <a:cubicBezTo>
                    <a:pt x="1228658" y="173240"/>
                    <a:pt x="1214232" y="208068"/>
                    <a:pt x="1188553" y="233746"/>
                  </a:cubicBezTo>
                  <a:cubicBezTo>
                    <a:pt x="1162875" y="259425"/>
                    <a:pt x="1128047" y="273851"/>
                    <a:pt x="1091732" y="273851"/>
                  </a:cubicBezTo>
                  <a:lnTo>
                    <a:pt x="136925" y="273851"/>
                  </a:lnTo>
                  <a:cubicBezTo>
                    <a:pt x="100611" y="273851"/>
                    <a:pt x="65783" y="259425"/>
                    <a:pt x="40105" y="233746"/>
                  </a:cubicBezTo>
                  <a:cubicBezTo>
                    <a:pt x="14426" y="208068"/>
                    <a:pt x="0" y="173240"/>
                    <a:pt x="0" y="136925"/>
                  </a:cubicBezTo>
                  <a:lnTo>
                    <a:pt x="0" y="136925"/>
                  </a:lnTo>
                  <a:cubicBezTo>
                    <a:pt x="0" y="100611"/>
                    <a:pt x="14426" y="65783"/>
                    <a:pt x="40105" y="40105"/>
                  </a:cubicBezTo>
                  <a:cubicBezTo>
                    <a:pt x="65783" y="14426"/>
                    <a:pt x="100611" y="0"/>
                    <a:pt x="136925" y="0"/>
                  </a:cubicBezTo>
                  <a:close/>
                </a:path>
              </a:pathLst>
            </a:custGeom>
            <a:solidFill>
              <a:srgbClr val="FF7F09"/>
            </a:solidFill>
            <a:ln w="9525" cap="rnd">
              <a:solidFill>
                <a:srgbClr val="FFFFFF"/>
              </a:solidFill>
              <a:prstDash val="solid"/>
              <a:round/>
            </a:ln>
          </p:spPr>
        </p:sp>
        <p:sp>
          <p:nvSpPr>
            <p:cNvPr id="11" name="TextBox 11"/>
            <p:cNvSpPr txBox="1"/>
            <p:nvPr/>
          </p:nvSpPr>
          <p:spPr>
            <a:xfrm>
              <a:off x="0" y="-38100"/>
              <a:ext cx="1228658" cy="311951"/>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11438121" y="5847346"/>
            <a:ext cx="2634043" cy="395604"/>
          </a:xfrm>
          <a:prstGeom prst="rect">
            <a:avLst/>
          </a:prstGeom>
        </p:spPr>
        <p:txBody>
          <a:bodyPr lIns="0" tIns="0" rIns="0" bIns="0" rtlCol="0" anchor="t">
            <a:spAutoFit/>
          </a:bodyPr>
          <a:lstStyle/>
          <a:p>
            <a:pPr algn="ctr">
              <a:lnSpc>
                <a:spcPts val="3260"/>
              </a:lnSpc>
            </a:pPr>
            <a:r>
              <a:rPr lang="en-US" sz="2000" b="1" spc="24">
                <a:solidFill>
                  <a:srgbClr val="FFFFFF"/>
                </a:solidFill>
                <a:latin typeface="Raleway Medium"/>
                <a:ea typeface="Raleway Medium"/>
                <a:cs typeface="Raleway Medium"/>
                <a:sym typeface="Raleway Medium"/>
              </a:rPr>
              <a:t>Revenue Streams:</a:t>
            </a:r>
          </a:p>
        </p:txBody>
      </p:sp>
      <p:pic>
        <p:nvPicPr>
          <p:cNvPr id="13" name="Picture 13"/>
          <p:cNvPicPr>
            <a:picLocks noChangeAspect="1"/>
          </p:cNvPicPr>
          <p:nvPr/>
        </p:nvPicPr>
        <p:blipFill>
          <a:blip r:embed="rId4"/>
          <a:stretch>
            <a:fillRect/>
          </a:stretch>
        </p:blipFill>
        <p:spPr>
          <a:xfrm>
            <a:off x="3656227" y="1571574"/>
            <a:ext cx="7443888" cy="728114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6033" y="0"/>
            <a:ext cx="9663262" cy="10287000"/>
          </a:xfrm>
          <a:custGeom>
            <a:avLst/>
            <a:gdLst/>
            <a:ahLst/>
            <a:cxnLst/>
            <a:rect l="l" t="t" r="r" b="b"/>
            <a:pathLst>
              <a:path w="9663262" h="10287000">
                <a:moveTo>
                  <a:pt x="0" y="0"/>
                </a:moveTo>
                <a:lnTo>
                  <a:pt x="9663262" y="0"/>
                </a:lnTo>
                <a:lnTo>
                  <a:pt x="9663262" y="10287000"/>
                </a:lnTo>
                <a:lnTo>
                  <a:pt x="0" y="10287000"/>
                </a:lnTo>
                <a:lnTo>
                  <a:pt x="0" y="0"/>
                </a:lnTo>
                <a:close/>
              </a:path>
            </a:pathLst>
          </a:custGeom>
          <a:blipFill>
            <a:blip r:embed="rId2">
              <a:alphaModFix amt="7999"/>
              <a:extLst>
                <a:ext uri="{96DAC541-7B7A-43D3-8B79-37D633B846F1}">
                  <asvg:svgBlip xmlns:asvg="http://schemas.microsoft.com/office/drawing/2016/SVG/main" r:embed="rId3"/>
                </a:ext>
              </a:extLst>
            </a:blip>
            <a:stretch>
              <a:fillRect l="-6454"/>
            </a:stretch>
          </a:blipFill>
          <a:ln cap="sq">
            <a:noFill/>
            <a:prstDash val="solid"/>
            <a:miter/>
          </a:ln>
        </p:spPr>
      </p:sp>
      <p:grpSp>
        <p:nvGrpSpPr>
          <p:cNvPr id="3" name="Group 3"/>
          <p:cNvGrpSpPr/>
          <p:nvPr/>
        </p:nvGrpSpPr>
        <p:grpSpPr>
          <a:xfrm>
            <a:off x="10082384" y="1199587"/>
            <a:ext cx="2957349" cy="556886"/>
            <a:chOff x="0" y="0"/>
            <a:chExt cx="1157206" cy="217909"/>
          </a:xfrm>
        </p:grpSpPr>
        <p:sp>
          <p:nvSpPr>
            <p:cNvPr id="4" name="Freeform 4"/>
            <p:cNvSpPr/>
            <p:nvPr/>
          </p:nvSpPr>
          <p:spPr>
            <a:xfrm>
              <a:off x="0" y="0"/>
              <a:ext cx="1157206" cy="217909"/>
            </a:xfrm>
            <a:custGeom>
              <a:avLst/>
              <a:gdLst/>
              <a:ahLst/>
              <a:cxnLst/>
              <a:rect l="l" t="t" r="r" b="b"/>
              <a:pathLst>
                <a:path w="1157206" h="217909">
                  <a:moveTo>
                    <a:pt x="108954" y="0"/>
                  </a:moveTo>
                  <a:lnTo>
                    <a:pt x="1048251" y="0"/>
                  </a:lnTo>
                  <a:cubicBezTo>
                    <a:pt x="1108425" y="0"/>
                    <a:pt x="1157206" y="48781"/>
                    <a:pt x="1157206" y="108954"/>
                  </a:cubicBezTo>
                  <a:lnTo>
                    <a:pt x="1157206" y="108954"/>
                  </a:lnTo>
                  <a:cubicBezTo>
                    <a:pt x="1157206" y="169128"/>
                    <a:pt x="1108425" y="217909"/>
                    <a:pt x="1048251" y="217909"/>
                  </a:cubicBezTo>
                  <a:lnTo>
                    <a:pt x="108954" y="217909"/>
                  </a:lnTo>
                  <a:cubicBezTo>
                    <a:pt x="48781" y="217909"/>
                    <a:pt x="0" y="169128"/>
                    <a:pt x="0" y="108954"/>
                  </a:cubicBezTo>
                  <a:lnTo>
                    <a:pt x="0" y="108954"/>
                  </a:lnTo>
                  <a:cubicBezTo>
                    <a:pt x="0" y="48781"/>
                    <a:pt x="48781" y="0"/>
                    <a:pt x="108954" y="0"/>
                  </a:cubicBezTo>
                  <a:close/>
                </a:path>
              </a:pathLst>
            </a:custGeom>
            <a:solidFill>
              <a:srgbClr val="FF246E"/>
            </a:solidFill>
            <a:ln w="9525" cap="rnd">
              <a:solidFill>
                <a:srgbClr val="000000"/>
              </a:solidFill>
              <a:prstDash val="solid"/>
              <a:round/>
            </a:ln>
          </p:spPr>
        </p:sp>
        <p:sp>
          <p:nvSpPr>
            <p:cNvPr id="5" name="TextBox 5"/>
            <p:cNvSpPr txBox="1"/>
            <p:nvPr/>
          </p:nvSpPr>
          <p:spPr>
            <a:xfrm>
              <a:off x="0" y="-38100"/>
              <a:ext cx="1157206" cy="256009"/>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0082384" y="5166424"/>
            <a:ext cx="2148530" cy="656747"/>
            <a:chOff x="0" y="0"/>
            <a:chExt cx="840717" cy="256984"/>
          </a:xfrm>
        </p:grpSpPr>
        <p:sp>
          <p:nvSpPr>
            <p:cNvPr id="7" name="Freeform 7"/>
            <p:cNvSpPr/>
            <p:nvPr/>
          </p:nvSpPr>
          <p:spPr>
            <a:xfrm>
              <a:off x="0" y="0"/>
              <a:ext cx="840717" cy="256984"/>
            </a:xfrm>
            <a:custGeom>
              <a:avLst/>
              <a:gdLst/>
              <a:ahLst/>
              <a:cxnLst/>
              <a:rect l="l" t="t" r="r" b="b"/>
              <a:pathLst>
                <a:path w="840717" h="256984">
                  <a:moveTo>
                    <a:pt x="128492" y="0"/>
                  </a:moveTo>
                  <a:lnTo>
                    <a:pt x="712225" y="0"/>
                  </a:lnTo>
                  <a:cubicBezTo>
                    <a:pt x="783189" y="0"/>
                    <a:pt x="840717" y="57528"/>
                    <a:pt x="840717" y="128492"/>
                  </a:cubicBezTo>
                  <a:lnTo>
                    <a:pt x="840717" y="128492"/>
                  </a:lnTo>
                  <a:cubicBezTo>
                    <a:pt x="840717" y="162570"/>
                    <a:pt x="827179" y="195253"/>
                    <a:pt x="803082" y="219350"/>
                  </a:cubicBezTo>
                  <a:cubicBezTo>
                    <a:pt x="778985" y="243446"/>
                    <a:pt x="746303" y="256984"/>
                    <a:pt x="712225" y="256984"/>
                  </a:cubicBezTo>
                  <a:lnTo>
                    <a:pt x="128492" y="256984"/>
                  </a:lnTo>
                  <a:cubicBezTo>
                    <a:pt x="94414" y="256984"/>
                    <a:pt x="61731" y="243446"/>
                    <a:pt x="37634" y="219350"/>
                  </a:cubicBezTo>
                  <a:cubicBezTo>
                    <a:pt x="13538" y="195253"/>
                    <a:pt x="0" y="162570"/>
                    <a:pt x="0" y="128492"/>
                  </a:cubicBezTo>
                  <a:lnTo>
                    <a:pt x="0" y="128492"/>
                  </a:lnTo>
                  <a:cubicBezTo>
                    <a:pt x="0" y="94414"/>
                    <a:pt x="13538" y="61731"/>
                    <a:pt x="37634" y="37634"/>
                  </a:cubicBezTo>
                  <a:cubicBezTo>
                    <a:pt x="61731" y="13538"/>
                    <a:pt x="94414" y="0"/>
                    <a:pt x="128492" y="0"/>
                  </a:cubicBezTo>
                  <a:close/>
                </a:path>
              </a:pathLst>
            </a:custGeom>
            <a:solidFill>
              <a:srgbClr val="000000">
                <a:alpha val="0"/>
              </a:srgbClr>
            </a:solidFill>
            <a:ln w="9525" cap="rnd">
              <a:solidFill>
                <a:srgbClr val="000000"/>
              </a:solidFill>
              <a:prstDash val="solid"/>
              <a:round/>
            </a:ln>
          </p:spPr>
        </p:sp>
        <p:sp>
          <p:nvSpPr>
            <p:cNvPr id="8" name="TextBox 8"/>
            <p:cNvSpPr txBox="1"/>
            <p:nvPr/>
          </p:nvSpPr>
          <p:spPr>
            <a:xfrm>
              <a:off x="0" y="-38100"/>
              <a:ext cx="840717" cy="295084"/>
            </a:xfrm>
            <a:prstGeom prst="rect">
              <a:avLst/>
            </a:prstGeom>
          </p:spPr>
          <p:txBody>
            <a:bodyPr lIns="50800" tIns="50800" rIns="50800" bIns="50800" rtlCol="0" anchor="ctr"/>
            <a:lstStyle/>
            <a:p>
              <a:pPr algn="ctr">
                <a:lnSpc>
                  <a:spcPts val="2659"/>
                </a:lnSpc>
                <a:spcBef>
                  <a:spcPct val="0"/>
                </a:spcBef>
              </a:pPr>
              <a:endParaRPr/>
            </a:p>
          </p:txBody>
        </p:sp>
      </p:grpSp>
      <p:pic>
        <p:nvPicPr>
          <p:cNvPr id="9" name="Picture 9"/>
          <p:cNvPicPr>
            <a:picLocks noChangeAspect="1"/>
          </p:cNvPicPr>
          <p:nvPr/>
        </p:nvPicPr>
        <p:blipFill>
          <a:blip r:embed="rId4"/>
          <a:stretch>
            <a:fillRect/>
          </a:stretch>
        </p:blipFill>
        <p:spPr>
          <a:xfrm>
            <a:off x="9979353" y="7954069"/>
            <a:ext cx="1236376" cy="1236376"/>
          </a:xfrm>
          <a:prstGeom prst="rect">
            <a:avLst/>
          </a:prstGeom>
        </p:spPr>
      </p:pic>
      <p:pic>
        <p:nvPicPr>
          <p:cNvPr id="10" name="Picture 10"/>
          <p:cNvPicPr>
            <a:picLocks noChangeAspect="1"/>
          </p:cNvPicPr>
          <p:nvPr/>
        </p:nvPicPr>
        <p:blipFill>
          <a:blip r:embed="rId5"/>
          <a:stretch>
            <a:fillRect/>
          </a:stretch>
        </p:blipFill>
        <p:spPr>
          <a:xfrm>
            <a:off x="13298468" y="7954069"/>
            <a:ext cx="1236376" cy="1236376"/>
          </a:xfrm>
          <a:prstGeom prst="rect">
            <a:avLst/>
          </a:prstGeom>
        </p:spPr>
      </p:pic>
      <p:sp>
        <p:nvSpPr>
          <p:cNvPr id="11" name="Freeform 11"/>
          <p:cNvSpPr/>
          <p:nvPr/>
        </p:nvSpPr>
        <p:spPr>
          <a:xfrm>
            <a:off x="2429476" y="2298831"/>
            <a:ext cx="6714524" cy="6788581"/>
          </a:xfrm>
          <a:custGeom>
            <a:avLst/>
            <a:gdLst/>
            <a:ahLst/>
            <a:cxnLst/>
            <a:rect l="l" t="t" r="r" b="b"/>
            <a:pathLst>
              <a:path w="6714524" h="6788581">
                <a:moveTo>
                  <a:pt x="0" y="0"/>
                </a:moveTo>
                <a:lnTo>
                  <a:pt x="6714524" y="0"/>
                </a:lnTo>
                <a:lnTo>
                  <a:pt x="6714524" y="6788582"/>
                </a:lnTo>
                <a:lnTo>
                  <a:pt x="0" y="6788582"/>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12" name="TextBox 12"/>
          <p:cNvSpPr txBox="1"/>
          <p:nvPr/>
        </p:nvSpPr>
        <p:spPr>
          <a:xfrm>
            <a:off x="10082384" y="2127949"/>
            <a:ext cx="5657418" cy="2686050"/>
          </a:xfrm>
          <a:prstGeom prst="rect">
            <a:avLst/>
          </a:prstGeom>
        </p:spPr>
        <p:txBody>
          <a:bodyPr lIns="0" tIns="0" rIns="0" bIns="0" rtlCol="0" anchor="t">
            <a:spAutoFit/>
          </a:bodyPr>
          <a:lstStyle/>
          <a:p>
            <a:pPr algn="l">
              <a:lnSpc>
                <a:spcPts val="5250"/>
              </a:lnSpc>
            </a:pPr>
            <a:r>
              <a:rPr lang="en-US" sz="5000" b="1" spc="130">
                <a:solidFill>
                  <a:srgbClr val="000000"/>
                </a:solidFill>
                <a:latin typeface="Livvic Semi-Bold"/>
                <a:ea typeface="Livvic Semi-Bold"/>
                <a:cs typeface="Livvic Semi-Bold"/>
                <a:sym typeface="Livvic Semi-Bold"/>
              </a:rPr>
              <a:t>Data-driven campaigns and partner networks drive growth.</a:t>
            </a:r>
          </a:p>
        </p:txBody>
      </p:sp>
      <p:sp>
        <p:nvSpPr>
          <p:cNvPr id="13" name="TextBox 13"/>
          <p:cNvSpPr txBox="1"/>
          <p:nvPr/>
        </p:nvSpPr>
        <p:spPr>
          <a:xfrm>
            <a:off x="10307990" y="5315410"/>
            <a:ext cx="1697318" cy="330200"/>
          </a:xfrm>
          <a:prstGeom prst="rect">
            <a:avLst/>
          </a:prstGeom>
        </p:spPr>
        <p:txBody>
          <a:bodyPr lIns="0" tIns="0" rIns="0" bIns="0" rtlCol="0" anchor="t">
            <a:spAutoFit/>
          </a:bodyPr>
          <a:lstStyle/>
          <a:p>
            <a:pPr algn="ctr">
              <a:lnSpc>
                <a:spcPts val="2500"/>
              </a:lnSpc>
            </a:pPr>
            <a:r>
              <a:rPr lang="en-US" sz="2000" b="1" spc="24">
                <a:solidFill>
                  <a:srgbClr val="000000"/>
                </a:solidFill>
                <a:latin typeface="Raleway Medium"/>
                <a:ea typeface="Raleway Medium"/>
                <a:cs typeface="Raleway Medium"/>
                <a:sym typeface="Raleway Medium"/>
              </a:rPr>
              <a:t>Channels:</a:t>
            </a:r>
          </a:p>
        </p:txBody>
      </p:sp>
      <p:sp>
        <p:nvSpPr>
          <p:cNvPr id="14" name="TextBox 14"/>
          <p:cNvSpPr txBox="1"/>
          <p:nvPr/>
        </p:nvSpPr>
        <p:spPr>
          <a:xfrm>
            <a:off x="10328111" y="1377066"/>
            <a:ext cx="2465894" cy="220980"/>
          </a:xfrm>
          <a:prstGeom prst="rect">
            <a:avLst/>
          </a:prstGeom>
        </p:spPr>
        <p:txBody>
          <a:bodyPr lIns="0" tIns="0" rIns="0" bIns="0" rtlCol="0" anchor="t">
            <a:spAutoFit/>
          </a:bodyPr>
          <a:lstStyle/>
          <a:p>
            <a:pPr algn="ctr">
              <a:lnSpc>
                <a:spcPts val="1679"/>
              </a:lnSpc>
              <a:spcBef>
                <a:spcPct val="0"/>
              </a:spcBef>
            </a:pPr>
            <a:r>
              <a:rPr lang="en-US" sz="1599" b="1">
                <a:solidFill>
                  <a:srgbClr val="000000"/>
                </a:solidFill>
                <a:latin typeface="Raleway Medium"/>
                <a:ea typeface="Raleway Medium"/>
                <a:cs typeface="Raleway Medium"/>
                <a:sym typeface="Raleway Medium"/>
              </a:rPr>
              <a:t>Go-To-Market Strategy</a:t>
            </a:r>
          </a:p>
        </p:txBody>
      </p:sp>
      <p:sp>
        <p:nvSpPr>
          <p:cNvPr id="15" name="TextBox 15"/>
          <p:cNvSpPr txBox="1"/>
          <p:nvPr/>
        </p:nvSpPr>
        <p:spPr>
          <a:xfrm>
            <a:off x="10082384" y="6108921"/>
            <a:ext cx="4491536" cy="1624329"/>
          </a:xfrm>
          <a:prstGeom prst="rect">
            <a:avLst/>
          </a:prstGeom>
        </p:spPr>
        <p:txBody>
          <a:bodyPr lIns="0" tIns="0" rIns="0" bIns="0" rtlCol="0" anchor="t">
            <a:spAutoFit/>
          </a:bodyPr>
          <a:lstStyle/>
          <a:p>
            <a:pPr marL="431804" lvl="1" indent="-215902" algn="l">
              <a:lnSpc>
                <a:spcPts val="3260"/>
              </a:lnSpc>
              <a:buFont typeface="Arial"/>
              <a:buChar char="•"/>
            </a:pPr>
            <a:r>
              <a:rPr lang="en-US" sz="2000" b="1" spc="24">
                <a:solidFill>
                  <a:srgbClr val="000000"/>
                </a:solidFill>
                <a:latin typeface="Raleway Medium"/>
                <a:ea typeface="Raleway Medium"/>
                <a:cs typeface="Raleway Medium"/>
                <a:sym typeface="Raleway Medium"/>
              </a:rPr>
              <a:t>Referral Incentives</a:t>
            </a:r>
          </a:p>
          <a:p>
            <a:pPr marL="431804" lvl="1" indent="-215902" algn="l">
              <a:lnSpc>
                <a:spcPts val="3260"/>
              </a:lnSpc>
              <a:buFont typeface="Arial"/>
              <a:buChar char="•"/>
            </a:pPr>
            <a:r>
              <a:rPr lang="en-US" sz="2000" b="1" spc="24">
                <a:solidFill>
                  <a:srgbClr val="000000"/>
                </a:solidFill>
                <a:latin typeface="Raleway Medium"/>
                <a:ea typeface="Raleway Medium"/>
                <a:cs typeface="Raleway Medium"/>
                <a:sym typeface="Raleway Medium"/>
              </a:rPr>
              <a:t>Strategic Partnerships</a:t>
            </a:r>
          </a:p>
          <a:p>
            <a:pPr marL="431804" lvl="1" indent="-215902" algn="l">
              <a:lnSpc>
                <a:spcPts val="3260"/>
              </a:lnSpc>
              <a:buFont typeface="Arial"/>
              <a:buChar char="•"/>
            </a:pPr>
            <a:r>
              <a:rPr lang="en-US" sz="2000" b="1" spc="24">
                <a:solidFill>
                  <a:srgbClr val="000000"/>
                </a:solidFill>
                <a:latin typeface="Raleway Medium"/>
                <a:ea typeface="Raleway Medium"/>
                <a:cs typeface="Raleway Medium"/>
                <a:sym typeface="Raleway Medium"/>
              </a:rPr>
              <a:t>Webinars &amp; Live Demos</a:t>
            </a:r>
          </a:p>
          <a:p>
            <a:pPr marL="431804" lvl="1" indent="-215902" algn="l">
              <a:lnSpc>
                <a:spcPts val="3260"/>
              </a:lnSpc>
              <a:buFont typeface="Arial"/>
              <a:buChar char="•"/>
            </a:pPr>
            <a:r>
              <a:rPr lang="en-US" sz="2000" b="1" spc="24">
                <a:solidFill>
                  <a:srgbClr val="000000"/>
                </a:solidFill>
                <a:latin typeface="Raleway Medium"/>
                <a:ea typeface="Raleway Medium"/>
                <a:cs typeface="Raleway Medium"/>
                <a:sym typeface="Raleway Medium"/>
              </a:rPr>
              <a:t>Content &amp; Digital Marketing</a:t>
            </a:r>
          </a:p>
        </p:txBody>
      </p:sp>
      <p:sp>
        <p:nvSpPr>
          <p:cNvPr id="16" name="TextBox 16"/>
          <p:cNvSpPr txBox="1"/>
          <p:nvPr/>
        </p:nvSpPr>
        <p:spPr>
          <a:xfrm>
            <a:off x="11327151" y="8235706"/>
            <a:ext cx="1637498" cy="644525"/>
          </a:xfrm>
          <a:prstGeom prst="rect">
            <a:avLst/>
          </a:prstGeom>
        </p:spPr>
        <p:txBody>
          <a:bodyPr lIns="0" tIns="0" rIns="0" bIns="0" rtlCol="0" anchor="t">
            <a:spAutoFit/>
          </a:bodyPr>
          <a:lstStyle/>
          <a:p>
            <a:pPr algn="l">
              <a:lnSpc>
                <a:spcPts val="2500"/>
              </a:lnSpc>
            </a:pPr>
            <a:r>
              <a:rPr lang="en-US" sz="2000" b="1" spc="24">
                <a:solidFill>
                  <a:srgbClr val="000000"/>
                </a:solidFill>
                <a:latin typeface="Raleway Medium"/>
                <a:ea typeface="Raleway Medium"/>
                <a:cs typeface="Raleway Medium"/>
                <a:sym typeface="Raleway Medium"/>
              </a:rPr>
              <a:t>Demo-to-signup rate</a:t>
            </a:r>
          </a:p>
        </p:txBody>
      </p:sp>
      <p:sp>
        <p:nvSpPr>
          <p:cNvPr id="17" name="TextBox 17"/>
          <p:cNvSpPr txBox="1"/>
          <p:nvPr/>
        </p:nvSpPr>
        <p:spPr>
          <a:xfrm>
            <a:off x="14646266" y="8235706"/>
            <a:ext cx="1637498" cy="644525"/>
          </a:xfrm>
          <a:prstGeom prst="rect">
            <a:avLst/>
          </a:prstGeom>
        </p:spPr>
        <p:txBody>
          <a:bodyPr lIns="0" tIns="0" rIns="0" bIns="0" rtlCol="0" anchor="t">
            <a:spAutoFit/>
          </a:bodyPr>
          <a:lstStyle/>
          <a:p>
            <a:pPr algn="l">
              <a:lnSpc>
                <a:spcPts val="2500"/>
              </a:lnSpc>
            </a:pPr>
            <a:r>
              <a:rPr lang="en-US" sz="2000" b="1" spc="24">
                <a:solidFill>
                  <a:srgbClr val="000000"/>
                </a:solidFill>
                <a:latin typeface="Raleway Medium"/>
                <a:ea typeface="Raleway Medium"/>
                <a:cs typeface="Raleway Medium"/>
                <a:sym typeface="Raleway Medium"/>
              </a:rPr>
              <a:t>CAC reduction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7F09"/>
        </a:solidFill>
        <a:effectLst/>
      </p:bgPr>
    </p:bg>
    <p:spTree>
      <p:nvGrpSpPr>
        <p:cNvPr id="1" name=""/>
        <p:cNvGrpSpPr/>
        <p:nvPr/>
      </p:nvGrpSpPr>
      <p:grpSpPr>
        <a:xfrm>
          <a:off x="0" y="0"/>
          <a:ext cx="0" cy="0"/>
          <a:chOff x="0" y="0"/>
          <a:chExt cx="0" cy="0"/>
        </a:xfrm>
      </p:grpSpPr>
      <p:sp>
        <p:nvSpPr>
          <p:cNvPr id="5" name="TextBox 5"/>
          <p:cNvSpPr txBox="1"/>
          <p:nvPr/>
        </p:nvSpPr>
        <p:spPr>
          <a:xfrm>
            <a:off x="3730381" y="389000"/>
            <a:ext cx="10893884" cy="1352550"/>
          </a:xfrm>
          <a:prstGeom prst="rect">
            <a:avLst/>
          </a:prstGeom>
        </p:spPr>
        <p:txBody>
          <a:bodyPr lIns="0" tIns="0" rIns="0" bIns="0" rtlCol="0" anchor="t">
            <a:spAutoFit/>
          </a:bodyPr>
          <a:lstStyle/>
          <a:p>
            <a:pPr algn="ctr">
              <a:lnSpc>
                <a:spcPts val="5250"/>
              </a:lnSpc>
            </a:pPr>
            <a:r>
              <a:rPr lang="en-US" sz="5000" b="1" spc="130" dirty="0">
                <a:solidFill>
                  <a:srgbClr val="FFFFFF"/>
                </a:solidFill>
                <a:latin typeface="Livvic Semi-Bold"/>
                <a:ea typeface="Livvic Semi-Bold"/>
                <a:cs typeface="Livvic Semi-Bold"/>
                <a:sym typeface="Livvic Semi-Bold"/>
              </a:rPr>
              <a:t>We combine intelligence, usability, and scalability in one platform.</a:t>
            </a:r>
          </a:p>
        </p:txBody>
      </p:sp>
      <p:sp>
        <p:nvSpPr>
          <p:cNvPr id="36" name="Freeform 36"/>
          <p:cNvSpPr/>
          <p:nvPr/>
        </p:nvSpPr>
        <p:spPr>
          <a:xfrm>
            <a:off x="15287422" y="0"/>
            <a:ext cx="3000578" cy="3000578"/>
          </a:xfrm>
          <a:custGeom>
            <a:avLst/>
            <a:gdLst/>
            <a:ahLst/>
            <a:cxnLst/>
            <a:rect l="l" t="t" r="r" b="b"/>
            <a:pathLst>
              <a:path w="3000578" h="3000578">
                <a:moveTo>
                  <a:pt x="0" y="0"/>
                </a:moveTo>
                <a:lnTo>
                  <a:pt x="3000578" y="0"/>
                </a:lnTo>
                <a:lnTo>
                  <a:pt x="3000578" y="3000578"/>
                </a:lnTo>
                <a:lnTo>
                  <a:pt x="0" y="3000578"/>
                </a:lnTo>
                <a:lnTo>
                  <a:pt x="0" y="0"/>
                </a:lnTo>
                <a:close/>
              </a:path>
            </a:pathLst>
          </a:custGeom>
          <a:blipFill>
            <a:blip r:embed="rId2">
              <a:alphaModFix amt="13000"/>
              <a:extLst>
                <a:ext uri="{96DAC541-7B7A-43D3-8B79-37D633B846F1}">
                  <asvg:svgBlip xmlns:asvg="http://schemas.microsoft.com/office/drawing/2016/SVG/main" r:embed="rId3"/>
                </a:ext>
              </a:extLst>
            </a:blip>
            <a:stretch>
              <a:fillRect/>
            </a:stretch>
          </a:blipFill>
          <a:ln cap="sq">
            <a:noFill/>
            <a:prstDash val="solid"/>
            <a:miter/>
          </a:ln>
        </p:spPr>
      </p:sp>
      <p:sp>
        <p:nvSpPr>
          <p:cNvPr id="37" name="Freeform 37"/>
          <p:cNvSpPr/>
          <p:nvPr/>
        </p:nvSpPr>
        <p:spPr>
          <a:xfrm flipH="1">
            <a:off x="0" y="0"/>
            <a:ext cx="3000578" cy="3000578"/>
          </a:xfrm>
          <a:custGeom>
            <a:avLst/>
            <a:gdLst/>
            <a:ahLst/>
            <a:cxnLst/>
            <a:rect l="l" t="t" r="r" b="b"/>
            <a:pathLst>
              <a:path w="3000578" h="3000578">
                <a:moveTo>
                  <a:pt x="3000578" y="0"/>
                </a:moveTo>
                <a:lnTo>
                  <a:pt x="0" y="0"/>
                </a:lnTo>
                <a:lnTo>
                  <a:pt x="0" y="3000578"/>
                </a:lnTo>
                <a:lnTo>
                  <a:pt x="3000578" y="3000578"/>
                </a:lnTo>
                <a:lnTo>
                  <a:pt x="3000578" y="0"/>
                </a:lnTo>
                <a:close/>
              </a:path>
            </a:pathLst>
          </a:custGeom>
          <a:blipFill>
            <a:blip r:embed="rId2">
              <a:alphaModFix amt="13000"/>
              <a:extLst>
                <a:ext uri="{96DAC541-7B7A-43D3-8B79-37D633B846F1}">
                  <asvg:svgBlip xmlns:asvg="http://schemas.microsoft.com/office/drawing/2016/SVG/main" r:embed="rId3"/>
                </a:ext>
              </a:extLst>
            </a:blip>
            <a:stretch>
              <a:fillRect/>
            </a:stretch>
          </a:blipFill>
          <a:ln cap="sq">
            <a:noFill/>
            <a:prstDash val="solid"/>
            <a:miter/>
          </a:ln>
        </p:spPr>
      </p:sp>
      <p:sp>
        <p:nvSpPr>
          <p:cNvPr id="38" name="Freeform 38"/>
          <p:cNvSpPr/>
          <p:nvPr/>
        </p:nvSpPr>
        <p:spPr>
          <a:xfrm flipV="1">
            <a:off x="15287422" y="7286422"/>
            <a:ext cx="3000578" cy="3000578"/>
          </a:xfrm>
          <a:custGeom>
            <a:avLst/>
            <a:gdLst/>
            <a:ahLst/>
            <a:cxnLst/>
            <a:rect l="l" t="t" r="r" b="b"/>
            <a:pathLst>
              <a:path w="3000578" h="3000578">
                <a:moveTo>
                  <a:pt x="0" y="3000578"/>
                </a:moveTo>
                <a:lnTo>
                  <a:pt x="3000578" y="3000578"/>
                </a:lnTo>
                <a:lnTo>
                  <a:pt x="3000578" y="0"/>
                </a:lnTo>
                <a:lnTo>
                  <a:pt x="0" y="0"/>
                </a:lnTo>
                <a:lnTo>
                  <a:pt x="0" y="3000578"/>
                </a:lnTo>
                <a:close/>
              </a:path>
            </a:pathLst>
          </a:custGeom>
          <a:blipFill>
            <a:blip r:embed="rId2">
              <a:alphaModFix amt="13000"/>
              <a:extLst>
                <a:ext uri="{96DAC541-7B7A-43D3-8B79-37D633B846F1}">
                  <asvg:svgBlip xmlns:asvg="http://schemas.microsoft.com/office/drawing/2016/SVG/main" r:embed="rId3"/>
                </a:ext>
              </a:extLst>
            </a:blip>
            <a:stretch>
              <a:fillRect/>
            </a:stretch>
          </a:blipFill>
          <a:ln cap="sq">
            <a:noFill/>
            <a:prstDash val="solid"/>
            <a:miter/>
          </a:ln>
        </p:spPr>
      </p:sp>
      <p:sp>
        <p:nvSpPr>
          <p:cNvPr id="39" name="Freeform 39"/>
          <p:cNvSpPr/>
          <p:nvPr/>
        </p:nvSpPr>
        <p:spPr>
          <a:xfrm flipH="1" flipV="1">
            <a:off x="0" y="7286422"/>
            <a:ext cx="3000578" cy="3000578"/>
          </a:xfrm>
          <a:custGeom>
            <a:avLst/>
            <a:gdLst/>
            <a:ahLst/>
            <a:cxnLst/>
            <a:rect l="l" t="t" r="r" b="b"/>
            <a:pathLst>
              <a:path w="3000578" h="3000578">
                <a:moveTo>
                  <a:pt x="3000578" y="3000578"/>
                </a:moveTo>
                <a:lnTo>
                  <a:pt x="0" y="3000578"/>
                </a:lnTo>
                <a:lnTo>
                  <a:pt x="0" y="0"/>
                </a:lnTo>
                <a:lnTo>
                  <a:pt x="3000578" y="0"/>
                </a:lnTo>
                <a:lnTo>
                  <a:pt x="3000578" y="3000578"/>
                </a:lnTo>
                <a:close/>
              </a:path>
            </a:pathLst>
          </a:custGeom>
          <a:blipFill>
            <a:blip r:embed="rId2">
              <a:alphaModFix amt="13000"/>
              <a:extLst>
                <a:ext uri="{96DAC541-7B7A-43D3-8B79-37D633B846F1}">
                  <asvg:svgBlip xmlns:asvg="http://schemas.microsoft.com/office/drawing/2016/SVG/main" r:embed="rId3"/>
                </a:ext>
              </a:extLst>
            </a:blip>
            <a:stretch>
              <a:fillRect/>
            </a:stretch>
          </a:blipFill>
          <a:ln cap="sq">
            <a:noFill/>
            <a:prstDash val="solid"/>
            <a:miter/>
          </a:ln>
        </p:spPr>
      </p:sp>
      <p:graphicFrame>
        <p:nvGraphicFramePr>
          <p:cNvPr id="41" name="Table 40">
            <a:extLst>
              <a:ext uri="{FF2B5EF4-FFF2-40B4-BE49-F238E27FC236}">
                <a16:creationId xmlns:a16="http://schemas.microsoft.com/office/drawing/2014/main" id="{593D5162-9196-61F0-9FFF-946C525BB951}"/>
              </a:ext>
            </a:extLst>
          </p:cNvPr>
          <p:cNvGraphicFramePr>
            <a:graphicFrameLocks noGrp="1"/>
          </p:cNvGraphicFramePr>
          <p:nvPr>
            <p:extLst>
              <p:ext uri="{D42A27DB-BD31-4B8C-83A1-F6EECF244321}">
                <p14:modId xmlns:p14="http://schemas.microsoft.com/office/powerpoint/2010/main" val="1047760172"/>
              </p:ext>
            </p:extLst>
          </p:nvPr>
        </p:nvGraphicFramePr>
        <p:xfrm>
          <a:off x="353290" y="1983836"/>
          <a:ext cx="17706110" cy="7914164"/>
        </p:xfrm>
        <a:graphic>
          <a:graphicData uri="http://schemas.openxmlformats.org/drawingml/2006/table">
            <a:tbl>
              <a:tblPr>
                <a:tableStyleId>{284E427A-3D55-4303-BF80-6455036E1DE7}</a:tableStyleId>
              </a:tblPr>
              <a:tblGrid>
                <a:gridCol w="8853055">
                  <a:extLst>
                    <a:ext uri="{9D8B030D-6E8A-4147-A177-3AD203B41FA5}">
                      <a16:colId xmlns:a16="http://schemas.microsoft.com/office/drawing/2014/main" val="3948922728"/>
                    </a:ext>
                  </a:extLst>
                </a:gridCol>
                <a:gridCol w="8853055">
                  <a:extLst>
                    <a:ext uri="{9D8B030D-6E8A-4147-A177-3AD203B41FA5}">
                      <a16:colId xmlns:a16="http://schemas.microsoft.com/office/drawing/2014/main" val="3428012747"/>
                    </a:ext>
                  </a:extLst>
                </a:gridCol>
              </a:tblGrid>
              <a:tr h="640501">
                <a:tc>
                  <a:txBody>
                    <a:bodyPr/>
                    <a:lstStyle/>
                    <a:p>
                      <a:pPr>
                        <a:buNone/>
                      </a:pPr>
                      <a:r>
                        <a:rPr lang="en-IN" sz="3200" b="0" dirty="0">
                          <a:latin typeface="Modern No. 20" panose="02070704070505020303" pitchFamily="18" charset="0"/>
                        </a:rPr>
                        <a:t>Common Mistakes</a:t>
                      </a:r>
                    </a:p>
                  </a:txBody>
                  <a:tcPr marL="68575" marR="68575" marT="34288" marB="34288" anchor="ctr"/>
                </a:tc>
                <a:tc>
                  <a:txBody>
                    <a:bodyPr/>
                    <a:lstStyle/>
                    <a:p>
                      <a:pPr>
                        <a:buNone/>
                      </a:pPr>
                      <a:r>
                        <a:rPr lang="en-IN" sz="3200" b="0" dirty="0">
                          <a:latin typeface="Modern No. 20" panose="02070704070505020303" pitchFamily="18" charset="0"/>
                        </a:rPr>
                        <a:t>How to Avoid Them</a:t>
                      </a:r>
                    </a:p>
                  </a:txBody>
                  <a:tcPr marL="68575" marR="68575" marT="34288" marB="34288" anchor="ctr"/>
                </a:tc>
                <a:extLst>
                  <a:ext uri="{0D108BD9-81ED-4DB2-BD59-A6C34878D82A}">
                    <a16:rowId xmlns:a16="http://schemas.microsoft.com/office/drawing/2014/main" val="1355141507"/>
                  </a:ext>
                </a:extLst>
              </a:tr>
              <a:tr h="1553002">
                <a:tc>
                  <a:txBody>
                    <a:bodyPr/>
                    <a:lstStyle/>
                    <a:p>
                      <a:pPr>
                        <a:buNone/>
                      </a:pPr>
                      <a:r>
                        <a:rPr lang="en-IN" sz="2800" dirty="0">
                          <a:latin typeface="Georgia" panose="02040502050405020303" pitchFamily="18" charset="0"/>
                        </a:rPr>
                        <a:t>Inconsistent Naming</a:t>
                      </a:r>
                    </a:p>
                  </a:txBody>
                  <a:tcPr marL="68575" marR="68575" marT="34288" marB="34288" anchor="ctr"/>
                </a:tc>
                <a:tc>
                  <a:txBody>
                    <a:bodyPr/>
                    <a:lstStyle/>
                    <a:p>
                      <a:pPr>
                        <a:buNone/>
                      </a:pPr>
                      <a:r>
                        <a:rPr lang="en-US" sz="2800" dirty="0">
                          <a:latin typeface="Georgia" panose="02040502050405020303" pitchFamily="18" charset="0"/>
                        </a:rPr>
                        <a:t>Standardize naming: use all lowercase letters and agree on separators (like dashes or underscores). Treat “</a:t>
                      </a:r>
                      <a:r>
                        <a:rPr lang="en-US" sz="2800" dirty="0" err="1">
                          <a:latin typeface="Georgia" panose="02040502050405020303" pitchFamily="18" charset="0"/>
                        </a:rPr>
                        <a:t>facebook</a:t>
                      </a:r>
                      <a:r>
                        <a:rPr lang="en-US" sz="2800" dirty="0">
                          <a:latin typeface="Georgia" panose="02040502050405020303" pitchFamily="18" charset="0"/>
                        </a:rPr>
                        <a:t>” and “Facebook” as different.</a:t>
                      </a:r>
                    </a:p>
                  </a:txBody>
                  <a:tcPr marL="68575" marR="68575" marT="34288" marB="34288" anchor="ctr"/>
                </a:tc>
                <a:extLst>
                  <a:ext uri="{0D108BD9-81ED-4DB2-BD59-A6C34878D82A}">
                    <a16:rowId xmlns:a16="http://schemas.microsoft.com/office/drawing/2014/main" val="35279181"/>
                  </a:ext>
                </a:extLst>
              </a:tr>
              <a:tr h="1553002">
                <a:tc>
                  <a:txBody>
                    <a:bodyPr/>
                    <a:lstStyle/>
                    <a:p>
                      <a:pPr>
                        <a:buNone/>
                      </a:pPr>
                      <a:r>
                        <a:rPr lang="en-IN" sz="2800" dirty="0">
                          <a:latin typeface="Georgia" panose="02040502050405020303" pitchFamily="18" charset="0"/>
                        </a:rPr>
                        <a:t>Confusing Source and Medium</a:t>
                      </a:r>
                    </a:p>
                  </a:txBody>
                  <a:tcPr marL="68575" marR="68575" marT="34288" marB="34288" anchor="ctr"/>
                </a:tc>
                <a:tc>
                  <a:txBody>
                    <a:bodyPr/>
                    <a:lstStyle/>
                    <a:p>
                      <a:pPr>
                        <a:buNone/>
                      </a:pPr>
                      <a:r>
                        <a:rPr lang="en-US" sz="2800" dirty="0">
                          <a:latin typeface="Georgia" panose="02040502050405020303" pitchFamily="18" charset="0"/>
                        </a:rPr>
                        <a:t>Define roles clearly: </a:t>
                      </a:r>
                      <a:r>
                        <a:rPr lang="en-US" sz="2800" b="1" dirty="0">
                          <a:latin typeface="Georgia" panose="02040502050405020303" pitchFamily="18" charset="0"/>
                        </a:rPr>
                        <a:t>Source</a:t>
                      </a:r>
                      <a:r>
                        <a:rPr lang="en-US" sz="2800" dirty="0">
                          <a:latin typeface="Georgia" panose="02040502050405020303" pitchFamily="18" charset="0"/>
                        </a:rPr>
                        <a:t> = where traffic comes from (</a:t>
                      </a:r>
                      <a:r>
                        <a:rPr lang="en-US" sz="2800" dirty="0" err="1">
                          <a:latin typeface="Georgia" panose="02040502050405020303" pitchFamily="18" charset="0"/>
                        </a:rPr>
                        <a:t>facebook</a:t>
                      </a:r>
                      <a:r>
                        <a:rPr lang="en-US" sz="2800" dirty="0">
                          <a:latin typeface="Georgia" panose="02040502050405020303" pitchFamily="18" charset="0"/>
                        </a:rPr>
                        <a:t>, google, newsletter). </a:t>
                      </a:r>
                      <a:r>
                        <a:rPr lang="en-US" sz="2800" b="1" dirty="0">
                          <a:latin typeface="Georgia" panose="02040502050405020303" pitchFamily="18" charset="0"/>
                        </a:rPr>
                        <a:t>Medium</a:t>
                      </a:r>
                      <a:r>
                        <a:rPr lang="en-US" sz="2800" dirty="0">
                          <a:latin typeface="Georgia" panose="02040502050405020303" pitchFamily="18" charset="0"/>
                        </a:rPr>
                        <a:t> = how it arrived (social, </a:t>
                      </a:r>
                      <a:r>
                        <a:rPr lang="en-US" sz="2800" dirty="0" err="1">
                          <a:latin typeface="Georgia" panose="02040502050405020303" pitchFamily="18" charset="0"/>
                        </a:rPr>
                        <a:t>cpc</a:t>
                      </a:r>
                      <a:r>
                        <a:rPr lang="en-US" sz="2800" dirty="0">
                          <a:latin typeface="Georgia" panose="02040502050405020303" pitchFamily="18" charset="0"/>
                        </a:rPr>
                        <a:t>, email).</a:t>
                      </a:r>
                    </a:p>
                  </a:txBody>
                  <a:tcPr marL="68575" marR="68575" marT="34288" marB="34288" anchor="ctr"/>
                </a:tc>
                <a:extLst>
                  <a:ext uri="{0D108BD9-81ED-4DB2-BD59-A6C34878D82A}">
                    <a16:rowId xmlns:a16="http://schemas.microsoft.com/office/drawing/2014/main" val="3726805650"/>
                  </a:ext>
                </a:extLst>
              </a:tr>
              <a:tr h="1553002">
                <a:tc>
                  <a:txBody>
                    <a:bodyPr/>
                    <a:lstStyle/>
                    <a:p>
                      <a:pPr>
                        <a:buNone/>
                      </a:pPr>
                      <a:r>
                        <a:rPr lang="en-IN" sz="2800">
                          <a:latin typeface="Georgia" panose="02040502050405020303" pitchFamily="18" charset="0"/>
                        </a:rPr>
                        <a:t>Tagging Internal Links</a:t>
                      </a:r>
                    </a:p>
                  </a:txBody>
                  <a:tcPr marL="68575" marR="68575" marT="34288" marB="34288" anchor="ctr"/>
                </a:tc>
                <a:tc>
                  <a:txBody>
                    <a:bodyPr/>
                    <a:lstStyle/>
                    <a:p>
                      <a:pPr>
                        <a:buNone/>
                      </a:pPr>
                      <a:r>
                        <a:rPr lang="en-US" sz="2800" dirty="0">
                          <a:latin typeface="Georgia" panose="02040502050405020303" pitchFamily="18" charset="0"/>
                        </a:rPr>
                        <a:t>Use UTMs only for external traffic. Avoid adding UTMs to your own website links as it overwrites the original source and creates false sessions.</a:t>
                      </a:r>
                    </a:p>
                  </a:txBody>
                  <a:tcPr marL="68575" marR="68575" marT="34288" marB="34288" anchor="ctr"/>
                </a:tc>
                <a:extLst>
                  <a:ext uri="{0D108BD9-81ED-4DB2-BD59-A6C34878D82A}">
                    <a16:rowId xmlns:a16="http://schemas.microsoft.com/office/drawing/2014/main" val="2344720776"/>
                  </a:ext>
                </a:extLst>
              </a:tr>
              <a:tr h="1061655">
                <a:tc>
                  <a:txBody>
                    <a:bodyPr/>
                    <a:lstStyle/>
                    <a:p>
                      <a:pPr>
                        <a:buNone/>
                      </a:pPr>
                      <a:r>
                        <a:rPr lang="en-IN" sz="2800" dirty="0">
                          <a:latin typeface="Georgia" panose="02040502050405020303" pitchFamily="18" charset="0"/>
                        </a:rPr>
                        <a:t>Typos (Typographical Error) and Syntax Errors</a:t>
                      </a:r>
                    </a:p>
                  </a:txBody>
                  <a:tcPr marL="68575" marR="68575" marT="34288" marB="34288" anchor="ctr"/>
                </a:tc>
                <a:tc>
                  <a:txBody>
                    <a:bodyPr/>
                    <a:lstStyle/>
                    <a:p>
                      <a:pPr>
                        <a:buNone/>
                      </a:pPr>
                      <a:r>
                        <a:rPr lang="en-US" sz="2800" dirty="0">
                          <a:latin typeface="Georgia" panose="02040502050405020303" pitchFamily="18" charset="0"/>
                        </a:rPr>
                        <a:t>Use a UTM builder tool to create links automatically. This ensures correct formatting with ? and &amp; symbols.</a:t>
                      </a:r>
                    </a:p>
                  </a:txBody>
                  <a:tcPr marL="68575" marR="68575" marT="34288" marB="34288" anchor="ctr"/>
                </a:tc>
                <a:extLst>
                  <a:ext uri="{0D108BD9-81ED-4DB2-BD59-A6C34878D82A}">
                    <a16:rowId xmlns:a16="http://schemas.microsoft.com/office/drawing/2014/main" val="68314490"/>
                  </a:ext>
                </a:extLst>
              </a:tr>
              <a:tr h="1553002">
                <a:tc>
                  <a:txBody>
                    <a:bodyPr/>
                    <a:lstStyle/>
                    <a:p>
                      <a:pPr>
                        <a:buNone/>
                      </a:pPr>
                      <a:r>
                        <a:rPr lang="en-IN" sz="2800" dirty="0">
                          <a:latin typeface="Georgia" panose="02040502050405020303" pitchFamily="18" charset="0"/>
                        </a:rPr>
                        <a:t>Vague Campaign Names</a:t>
                      </a:r>
                    </a:p>
                  </a:txBody>
                  <a:tcPr marL="68575" marR="68575" marT="34288" marB="34288" anchor="ctr"/>
                </a:tc>
                <a:tc>
                  <a:txBody>
                    <a:bodyPr/>
                    <a:lstStyle/>
                    <a:p>
                      <a:pPr>
                        <a:buNone/>
                      </a:pPr>
                      <a:r>
                        <a:rPr lang="en-US" sz="2800" dirty="0">
                          <a:latin typeface="Georgia" panose="02040502050405020303" pitchFamily="18" charset="0"/>
                        </a:rPr>
                        <a:t>Be specific: use descriptive campaign names like summer_sale_email_v1 instead of generic names like sale to easily identify campaigns later.</a:t>
                      </a:r>
                    </a:p>
                  </a:txBody>
                  <a:tcPr marL="68575" marR="68575" marT="34288" marB="34288" anchor="ctr"/>
                </a:tc>
                <a:extLst>
                  <a:ext uri="{0D108BD9-81ED-4DB2-BD59-A6C34878D82A}">
                    <a16:rowId xmlns:a16="http://schemas.microsoft.com/office/drawing/2014/main" val="163942466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7F09"/>
        </a:solidFill>
        <a:effectLst/>
      </p:bgPr>
    </p:bg>
    <p:spTree>
      <p:nvGrpSpPr>
        <p:cNvPr id="1" name=""/>
        <p:cNvGrpSpPr/>
        <p:nvPr/>
      </p:nvGrpSpPr>
      <p:grpSpPr>
        <a:xfrm>
          <a:off x="0" y="0"/>
          <a:ext cx="0" cy="0"/>
          <a:chOff x="0" y="0"/>
          <a:chExt cx="0" cy="0"/>
        </a:xfrm>
      </p:grpSpPr>
      <p:sp>
        <p:nvSpPr>
          <p:cNvPr id="2" name="TextBox 2"/>
          <p:cNvSpPr txBox="1"/>
          <p:nvPr/>
        </p:nvSpPr>
        <p:spPr>
          <a:xfrm>
            <a:off x="1997104" y="2176136"/>
            <a:ext cx="7741278" cy="2019300"/>
          </a:xfrm>
          <a:prstGeom prst="rect">
            <a:avLst/>
          </a:prstGeom>
        </p:spPr>
        <p:txBody>
          <a:bodyPr lIns="0" tIns="0" rIns="0" bIns="0" rtlCol="0" anchor="t">
            <a:spAutoFit/>
          </a:bodyPr>
          <a:lstStyle/>
          <a:p>
            <a:pPr algn="l">
              <a:lnSpc>
                <a:spcPts val="5250"/>
              </a:lnSpc>
            </a:pPr>
            <a:r>
              <a:rPr lang="en-US" sz="5000" b="1" spc="130">
                <a:solidFill>
                  <a:srgbClr val="FFFFFF"/>
                </a:solidFill>
                <a:latin typeface="Livvic Semi-Bold"/>
                <a:ea typeface="Livvic Semi-Bold"/>
                <a:cs typeface="Livvic Semi-Bold"/>
                <a:sym typeface="Livvic Semi-Bold"/>
              </a:rPr>
              <a:t>We seek $2.5M to scale our product, team, and market reach.</a:t>
            </a:r>
          </a:p>
        </p:txBody>
      </p:sp>
      <p:grpSp>
        <p:nvGrpSpPr>
          <p:cNvPr id="3" name="Group 3"/>
          <p:cNvGrpSpPr/>
          <p:nvPr/>
        </p:nvGrpSpPr>
        <p:grpSpPr>
          <a:xfrm>
            <a:off x="1997104" y="1209675"/>
            <a:ext cx="2340578" cy="556886"/>
            <a:chOff x="0" y="0"/>
            <a:chExt cx="915864" cy="217909"/>
          </a:xfrm>
        </p:grpSpPr>
        <p:sp>
          <p:nvSpPr>
            <p:cNvPr id="4" name="Freeform 4"/>
            <p:cNvSpPr/>
            <p:nvPr/>
          </p:nvSpPr>
          <p:spPr>
            <a:xfrm>
              <a:off x="0" y="0"/>
              <a:ext cx="915864" cy="217909"/>
            </a:xfrm>
            <a:custGeom>
              <a:avLst/>
              <a:gdLst/>
              <a:ahLst/>
              <a:cxnLst/>
              <a:rect l="l" t="t" r="r" b="b"/>
              <a:pathLst>
                <a:path w="915864" h="217909">
                  <a:moveTo>
                    <a:pt x="108954" y="0"/>
                  </a:moveTo>
                  <a:lnTo>
                    <a:pt x="806910" y="0"/>
                  </a:lnTo>
                  <a:cubicBezTo>
                    <a:pt x="867084" y="0"/>
                    <a:pt x="915864" y="48781"/>
                    <a:pt x="915864" y="108954"/>
                  </a:cubicBezTo>
                  <a:lnTo>
                    <a:pt x="915864" y="108954"/>
                  </a:lnTo>
                  <a:cubicBezTo>
                    <a:pt x="915864" y="169128"/>
                    <a:pt x="867084" y="217909"/>
                    <a:pt x="806910" y="217909"/>
                  </a:cubicBezTo>
                  <a:lnTo>
                    <a:pt x="108954" y="217909"/>
                  </a:lnTo>
                  <a:cubicBezTo>
                    <a:pt x="48781" y="217909"/>
                    <a:pt x="0" y="169128"/>
                    <a:pt x="0" y="108954"/>
                  </a:cubicBezTo>
                  <a:lnTo>
                    <a:pt x="0" y="108954"/>
                  </a:lnTo>
                  <a:cubicBezTo>
                    <a:pt x="0" y="48781"/>
                    <a:pt x="48781" y="0"/>
                    <a:pt x="108954" y="0"/>
                  </a:cubicBezTo>
                  <a:close/>
                </a:path>
              </a:pathLst>
            </a:custGeom>
            <a:solidFill>
              <a:srgbClr val="00FF5E"/>
            </a:solidFill>
            <a:ln w="9525" cap="rnd">
              <a:solidFill>
                <a:srgbClr val="000000"/>
              </a:solidFill>
              <a:prstDash val="solid"/>
              <a:round/>
            </a:ln>
          </p:spPr>
        </p:sp>
        <p:sp>
          <p:nvSpPr>
            <p:cNvPr id="5" name="TextBox 5"/>
            <p:cNvSpPr txBox="1"/>
            <p:nvPr/>
          </p:nvSpPr>
          <p:spPr>
            <a:xfrm>
              <a:off x="0" y="-38100"/>
              <a:ext cx="915864" cy="256009"/>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2276936" y="1387153"/>
            <a:ext cx="1780915" cy="220980"/>
          </a:xfrm>
          <a:prstGeom prst="rect">
            <a:avLst/>
          </a:prstGeom>
        </p:spPr>
        <p:txBody>
          <a:bodyPr lIns="0" tIns="0" rIns="0" bIns="0" rtlCol="0" anchor="t">
            <a:spAutoFit/>
          </a:bodyPr>
          <a:lstStyle/>
          <a:p>
            <a:pPr algn="ctr">
              <a:lnSpc>
                <a:spcPts val="1679"/>
              </a:lnSpc>
              <a:spcBef>
                <a:spcPct val="0"/>
              </a:spcBef>
            </a:pPr>
            <a:r>
              <a:rPr lang="en-US" sz="1599" b="1">
                <a:solidFill>
                  <a:srgbClr val="000000"/>
                </a:solidFill>
                <a:latin typeface="Raleway Medium"/>
                <a:ea typeface="Raleway Medium"/>
                <a:cs typeface="Raleway Medium"/>
                <a:sym typeface="Raleway Medium"/>
              </a:rPr>
              <a:t>Investment Ask</a:t>
            </a:r>
          </a:p>
        </p:txBody>
      </p:sp>
      <p:pic>
        <p:nvPicPr>
          <p:cNvPr id="7" name="Picture 7"/>
          <p:cNvPicPr>
            <a:picLocks noChangeAspect="1"/>
          </p:cNvPicPr>
          <p:nvPr/>
        </p:nvPicPr>
        <p:blipFill>
          <a:blip r:embed="rId2"/>
          <a:stretch>
            <a:fillRect/>
          </a:stretch>
        </p:blipFill>
        <p:spPr>
          <a:xfrm>
            <a:off x="1854158" y="4728766"/>
            <a:ext cx="1715356" cy="1000624"/>
          </a:xfrm>
          <a:prstGeom prst="rect">
            <a:avLst/>
          </a:prstGeom>
        </p:spPr>
      </p:pic>
      <p:pic>
        <p:nvPicPr>
          <p:cNvPr id="8" name="Picture 8"/>
          <p:cNvPicPr>
            <a:picLocks noChangeAspect="1"/>
          </p:cNvPicPr>
          <p:nvPr/>
        </p:nvPicPr>
        <p:blipFill>
          <a:blip r:embed="rId3"/>
          <a:stretch>
            <a:fillRect/>
          </a:stretch>
        </p:blipFill>
        <p:spPr>
          <a:xfrm>
            <a:off x="1854158" y="6357185"/>
            <a:ext cx="1715356" cy="1000624"/>
          </a:xfrm>
          <a:prstGeom prst="rect">
            <a:avLst/>
          </a:prstGeom>
        </p:spPr>
      </p:pic>
      <p:sp>
        <p:nvSpPr>
          <p:cNvPr id="9" name="TextBox 9"/>
          <p:cNvSpPr txBox="1"/>
          <p:nvPr/>
        </p:nvSpPr>
        <p:spPr>
          <a:xfrm>
            <a:off x="3925122" y="4778863"/>
            <a:ext cx="1942621" cy="805179"/>
          </a:xfrm>
          <a:prstGeom prst="rect">
            <a:avLst/>
          </a:prstGeom>
        </p:spPr>
        <p:txBody>
          <a:bodyPr lIns="0" tIns="0" rIns="0" bIns="0" rtlCol="0" anchor="t">
            <a:spAutoFit/>
          </a:bodyPr>
          <a:lstStyle/>
          <a:p>
            <a:pPr algn="l">
              <a:lnSpc>
                <a:spcPts val="3260"/>
              </a:lnSpc>
            </a:pPr>
            <a:r>
              <a:rPr lang="en-US" sz="2000" b="1" spc="24">
                <a:solidFill>
                  <a:srgbClr val="FFFFFF"/>
                </a:solidFill>
                <a:latin typeface="Raleway Medium"/>
                <a:ea typeface="Raleway Medium"/>
                <a:cs typeface="Raleway Medium"/>
                <a:sym typeface="Raleway Medium"/>
              </a:rPr>
              <a:t>Product Development</a:t>
            </a:r>
          </a:p>
        </p:txBody>
      </p:sp>
      <p:sp>
        <p:nvSpPr>
          <p:cNvPr id="10" name="TextBox 10"/>
          <p:cNvSpPr txBox="1"/>
          <p:nvPr/>
        </p:nvSpPr>
        <p:spPr>
          <a:xfrm>
            <a:off x="3925122" y="6407282"/>
            <a:ext cx="1942621" cy="805179"/>
          </a:xfrm>
          <a:prstGeom prst="rect">
            <a:avLst/>
          </a:prstGeom>
        </p:spPr>
        <p:txBody>
          <a:bodyPr lIns="0" tIns="0" rIns="0" bIns="0" rtlCol="0" anchor="t">
            <a:spAutoFit/>
          </a:bodyPr>
          <a:lstStyle/>
          <a:p>
            <a:pPr algn="l">
              <a:lnSpc>
                <a:spcPts val="3260"/>
              </a:lnSpc>
            </a:pPr>
            <a:r>
              <a:rPr lang="en-US" sz="2000" b="1" spc="24">
                <a:solidFill>
                  <a:srgbClr val="FFFFFF"/>
                </a:solidFill>
                <a:latin typeface="Raleway Medium"/>
                <a:ea typeface="Raleway Medium"/>
                <a:cs typeface="Raleway Medium"/>
                <a:sym typeface="Raleway Medium"/>
              </a:rPr>
              <a:t>Marketing</a:t>
            </a:r>
          </a:p>
          <a:p>
            <a:pPr algn="l">
              <a:lnSpc>
                <a:spcPts val="3260"/>
              </a:lnSpc>
            </a:pPr>
            <a:r>
              <a:rPr lang="en-US" sz="2000" b="1" spc="24">
                <a:solidFill>
                  <a:srgbClr val="FFFFFF"/>
                </a:solidFill>
                <a:latin typeface="Raleway Medium"/>
                <a:ea typeface="Raleway Medium"/>
                <a:cs typeface="Raleway Medium"/>
                <a:sym typeface="Raleway Medium"/>
              </a:rPr>
              <a:t>and sales</a:t>
            </a:r>
          </a:p>
        </p:txBody>
      </p:sp>
      <p:pic>
        <p:nvPicPr>
          <p:cNvPr id="11" name="Picture 11"/>
          <p:cNvPicPr>
            <a:picLocks noChangeAspect="1"/>
          </p:cNvPicPr>
          <p:nvPr/>
        </p:nvPicPr>
        <p:blipFill>
          <a:blip r:embed="rId4"/>
          <a:stretch>
            <a:fillRect/>
          </a:stretch>
        </p:blipFill>
        <p:spPr>
          <a:xfrm>
            <a:off x="1854158" y="7976791"/>
            <a:ext cx="1715356" cy="1000624"/>
          </a:xfrm>
          <a:prstGeom prst="rect">
            <a:avLst/>
          </a:prstGeom>
        </p:spPr>
      </p:pic>
      <p:sp>
        <p:nvSpPr>
          <p:cNvPr id="12" name="TextBox 12"/>
          <p:cNvSpPr txBox="1"/>
          <p:nvPr/>
        </p:nvSpPr>
        <p:spPr>
          <a:xfrm>
            <a:off x="3925122" y="8026889"/>
            <a:ext cx="1748298" cy="805179"/>
          </a:xfrm>
          <a:prstGeom prst="rect">
            <a:avLst/>
          </a:prstGeom>
        </p:spPr>
        <p:txBody>
          <a:bodyPr lIns="0" tIns="0" rIns="0" bIns="0" rtlCol="0" anchor="t">
            <a:spAutoFit/>
          </a:bodyPr>
          <a:lstStyle/>
          <a:p>
            <a:pPr algn="l">
              <a:lnSpc>
                <a:spcPts val="3260"/>
              </a:lnSpc>
            </a:pPr>
            <a:r>
              <a:rPr lang="en-US" sz="2000" b="1" spc="24">
                <a:solidFill>
                  <a:srgbClr val="FFFFFF"/>
                </a:solidFill>
                <a:latin typeface="Raleway Medium"/>
                <a:ea typeface="Raleway Medium"/>
                <a:cs typeface="Raleway Medium"/>
                <a:sym typeface="Raleway Medium"/>
              </a:rPr>
              <a:t>Sales Enablement</a:t>
            </a:r>
          </a:p>
        </p:txBody>
      </p:sp>
      <p:pic>
        <p:nvPicPr>
          <p:cNvPr id="13" name="Picture 13"/>
          <p:cNvPicPr>
            <a:picLocks noChangeAspect="1"/>
          </p:cNvPicPr>
          <p:nvPr/>
        </p:nvPicPr>
        <p:blipFill>
          <a:blip r:embed="rId5"/>
          <a:stretch>
            <a:fillRect/>
          </a:stretch>
        </p:blipFill>
        <p:spPr>
          <a:xfrm>
            <a:off x="5988194" y="4731167"/>
            <a:ext cx="1715356" cy="1000624"/>
          </a:xfrm>
          <a:prstGeom prst="rect">
            <a:avLst/>
          </a:prstGeom>
        </p:spPr>
      </p:pic>
      <p:sp>
        <p:nvSpPr>
          <p:cNvPr id="14" name="TextBox 14"/>
          <p:cNvSpPr txBox="1"/>
          <p:nvPr/>
        </p:nvSpPr>
        <p:spPr>
          <a:xfrm>
            <a:off x="8059158" y="4781264"/>
            <a:ext cx="1748298" cy="805179"/>
          </a:xfrm>
          <a:prstGeom prst="rect">
            <a:avLst/>
          </a:prstGeom>
        </p:spPr>
        <p:txBody>
          <a:bodyPr lIns="0" tIns="0" rIns="0" bIns="0" rtlCol="0" anchor="t">
            <a:spAutoFit/>
          </a:bodyPr>
          <a:lstStyle/>
          <a:p>
            <a:pPr algn="l">
              <a:lnSpc>
                <a:spcPts val="3260"/>
              </a:lnSpc>
            </a:pPr>
            <a:r>
              <a:rPr lang="en-US" sz="2000" b="1" spc="24">
                <a:solidFill>
                  <a:srgbClr val="FFFFFF"/>
                </a:solidFill>
                <a:latin typeface="Raleway Medium"/>
                <a:ea typeface="Raleway Medium"/>
                <a:cs typeface="Raleway Medium"/>
                <a:sym typeface="Raleway Medium"/>
              </a:rPr>
              <a:t>Customer Success</a:t>
            </a:r>
          </a:p>
        </p:txBody>
      </p:sp>
      <p:pic>
        <p:nvPicPr>
          <p:cNvPr id="15" name="Picture 15"/>
          <p:cNvPicPr>
            <a:picLocks noChangeAspect="1"/>
          </p:cNvPicPr>
          <p:nvPr/>
        </p:nvPicPr>
        <p:blipFill>
          <a:blip r:embed="rId6"/>
          <a:stretch>
            <a:fillRect/>
          </a:stretch>
        </p:blipFill>
        <p:spPr>
          <a:xfrm>
            <a:off x="5988194" y="6360298"/>
            <a:ext cx="1715356" cy="1000624"/>
          </a:xfrm>
          <a:prstGeom prst="rect">
            <a:avLst/>
          </a:prstGeom>
        </p:spPr>
      </p:pic>
      <p:sp>
        <p:nvSpPr>
          <p:cNvPr id="16" name="TextBox 16"/>
          <p:cNvSpPr txBox="1"/>
          <p:nvPr/>
        </p:nvSpPr>
        <p:spPr>
          <a:xfrm>
            <a:off x="8059158" y="6410396"/>
            <a:ext cx="1916042" cy="805179"/>
          </a:xfrm>
          <a:prstGeom prst="rect">
            <a:avLst/>
          </a:prstGeom>
        </p:spPr>
        <p:txBody>
          <a:bodyPr lIns="0" tIns="0" rIns="0" bIns="0" rtlCol="0" anchor="t">
            <a:spAutoFit/>
          </a:bodyPr>
          <a:lstStyle/>
          <a:p>
            <a:pPr algn="l">
              <a:lnSpc>
                <a:spcPts val="3260"/>
              </a:lnSpc>
            </a:pPr>
            <a:r>
              <a:rPr lang="en-US" sz="2000" spc="24">
                <a:solidFill>
                  <a:srgbClr val="FFFFFF"/>
                </a:solidFill>
                <a:latin typeface="Raleway"/>
                <a:ea typeface="Raleway"/>
                <a:cs typeface="Raleway"/>
                <a:sym typeface="Raleway"/>
              </a:rPr>
              <a:t>Hiring Global Staff</a:t>
            </a:r>
          </a:p>
        </p:txBody>
      </p:sp>
      <p:sp>
        <p:nvSpPr>
          <p:cNvPr id="17" name="Freeform 17"/>
          <p:cNvSpPr/>
          <p:nvPr/>
        </p:nvSpPr>
        <p:spPr>
          <a:xfrm flipV="1">
            <a:off x="8001000" y="0"/>
            <a:ext cx="10287000" cy="10287000"/>
          </a:xfrm>
          <a:custGeom>
            <a:avLst/>
            <a:gdLst/>
            <a:ahLst/>
            <a:cxnLst/>
            <a:rect l="l" t="t" r="r" b="b"/>
            <a:pathLst>
              <a:path w="10287000" h="10287000">
                <a:moveTo>
                  <a:pt x="0" y="10287000"/>
                </a:moveTo>
                <a:lnTo>
                  <a:pt x="10287000" y="10287000"/>
                </a:lnTo>
                <a:lnTo>
                  <a:pt x="10287000" y="0"/>
                </a:lnTo>
                <a:lnTo>
                  <a:pt x="0" y="0"/>
                </a:lnTo>
                <a:lnTo>
                  <a:pt x="0" y="10287000"/>
                </a:lnTo>
                <a:close/>
              </a:path>
            </a:pathLst>
          </a:custGeom>
          <a:blipFill>
            <a:blip r:embed="rId7">
              <a:alphaModFix amt="13000"/>
              <a:extLst>
                <a:ext uri="{96DAC541-7B7A-43D3-8B79-37D633B846F1}">
                  <asvg:svgBlip xmlns:asvg="http://schemas.microsoft.com/office/drawing/2016/SVG/main" r:embed="rId8"/>
                </a:ext>
              </a:extLst>
            </a:blip>
            <a:stretch>
              <a:fillRect/>
            </a:stretch>
          </a:blipFill>
          <a:ln cap="sq">
            <a:noFill/>
            <a:prstDash val="solid"/>
            <a:miter/>
          </a:ln>
        </p:spPr>
      </p:sp>
      <p:sp>
        <p:nvSpPr>
          <p:cNvPr id="18" name="Freeform 18"/>
          <p:cNvSpPr/>
          <p:nvPr/>
        </p:nvSpPr>
        <p:spPr>
          <a:xfrm>
            <a:off x="10241899" y="1576061"/>
            <a:ext cx="6910318" cy="10616411"/>
          </a:xfrm>
          <a:custGeom>
            <a:avLst/>
            <a:gdLst/>
            <a:ahLst/>
            <a:cxnLst/>
            <a:rect l="l" t="t" r="r" b="b"/>
            <a:pathLst>
              <a:path w="6910318" h="10616411">
                <a:moveTo>
                  <a:pt x="0" y="0"/>
                </a:moveTo>
                <a:lnTo>
                  <a:pt x="6910319" y="0"/>
                </a:lnTo>
                <a:lnTo>
                  <a:pt x="6910319" y="10616411"/>
                </a:lnTo>
                <a:lnTo>
                  <a:pt x="0" y="10616411"/>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246E"/>
        </a:solidFill>
        <a:effectLst/>
      </p:bgPr>
    </p:bg>
    <p:spTree>
      <p:nvGrpSpPr>
        <p:cNvPr id="1" name=""/>
        <p:cNvGrpSpPr/>
        <p:nvPr/>
      </p:nvGrpSpPr>
      <p:grpSpPr>
        <a:xfrm>
          <a:off x="0" y="0"/>
          <a:ext cx="0" cy="0"/>
          <a:chOff x="0" y="0"/>
          <a:chExt cx="0" cy="0"/>
        </a:xfrm>
      </p:grpSpPr>
      <p:sp>
        <p:nvSpPr>
          <p:cNvPr id="2" name="Freeform 2"/>
          <p:cNvSpPr/>
          <p:nvPr/>
        </p:nvSpPr>
        <p:spPr>
          <a:xfrm>
            <a:off x="1945408" y="-342900"/>
            <a:ext cx="14397185" cy="6760716"/>
          </a:xfrm>
          <a:custGeom>
            <a:avLst/>
            <a:gdLst/>
            <a:ahLst/>
            <a:cxnLst/>
            <a:rect l="l" t="t" r="r" b="b"/>
            <a:pathLst>
              <a:path w="14397185" h="6760716">
                <a:moveTo>
                  <a:pt x="0" y="0"/>
                </a:moveTo>
                <a:lnTo>
                  <a:pt x="14397184" y="0"/>
                </a:lnTo>
                <a:lnTo>
                  <a:pt x="14397184" y="6760716"/>
                </a:lnTo>
                <a:lnTo>
                  <a:pt x="0" y="6760716"/>
                </a:lnTo>
                <a:lnTo>
                  <a:pt x="0" y="0"/>
                </a:lnTo>
                <a:close/>
              </a:path>
            </a:pathLst>
          </a:custGeom>
          <a:blipFill>
            <a:blip r:embed="rId2">
              <a:alphaModFix amt="13000"/>
              <a:extLst>
                <a:ext uri="{96DAC541-7B7A-43D3-8B79-37D633B846F1}">
                  <asvg:svgBlip xmlns:asvg="http://schemas.microsoft.com/office/drawing/2016/SVG/main" r:embed="rId3"/>
                </a:ext>
              </a:extLst>
            </a:blip>
            <a:stretch>
              <a:fillRect t="-112953"/>
            </a:stretch>
          </a:blipFill>
          <a:ln cap="sq">
            <a:noFill/>
            <a:prstDash val="solid"/>
            <a:miter/>
          </a:ln>
        </p:spPr>
      </p:sp>
      <p:grpSp>
        <p:nvGrpSpPr>
          <p:cNvPr id="3" name="Group 3"/>
          <p:cNvGrpSpPr/>
          <p:nvPr/>
        </p:nvGrpSpPr>
        <p:grpSpPr>
          <a:xfrm>
            <a:off x="8323897" y="1065275"/>
            <a:ext cx="1640205" cy="556886"/>
            <a:chOff x="0" y="0"/>
            <a:chExt cx="2186940" cy="742515"/>
          </a:xfrm>
        </p:grpSpPr>
        <p:grpSp>
          <p:nvGrpSpPr>
            <p:cNvPr id="4" name="Group 4"/>
            <p:cNvGrpSpPr/>
            <p:nvPr/>
          </p:nvGrpSpPr>
          <p:grpSpPr>
            <a:xfrm>
              <a:off x="0" y="0"/>
              <a:ext cx="2186940" cy="742515"/>
              <a:chOff x="0" y="0"/>
              <a:chExt cx="641810" cy="217909"/>
            </a:xfrm>
          </p:grpSpPr>
          <p:sp>
            <p:nvSpPr>
              <p:cNvPr id="5" name="Freeform 5"/>
              <p:cNvSpPr/>
              <p:nvPr/>
            </p:nvSpPr>
            <p:spPr>
              <a:xfrm>
                <a:off x="0" y="0"/>
                <a:ext cx="641810" cy="217909"/>
              </a:xfrm>
              <a:custGeom>
                <a:avLst/>
                <a:gdLst/>
                <a:ahLst/>
                <a:cxnLst/>
                <a:rect l="l" t="t" r="r" b="b"/>
                <a:pathLst>
                  <a:path w="641810" h="217909">
                    <a:moveTo>
                      <a:pt x="108954" y="0"/>
                    </a:moveTo>
                    <a:lnTo>
                      <a:pt x="532855" y="0"/>
                    </a:lnTo>
                    <a:cubicBezTo>
                      <a:pt x="593029" y="0"/>
                      <a:pt x="641810" y="48781"/>
                      <a:pt x="641810" y="108954"/>
                    </a:cubicBezTo>
                    <a:lnTo>
                      <a:pt x="641810" y="108954"/>
                    </a:lnTo>
                    <a:cubicBezTo>
                      <a:pt x="641810" y="169128"/>
                      <a:pt x="593029" y="217909"/>
                      <a:pt x="532855" y="217909"/>
                    </a:cubicBezTo>
                    <a:lnTo>
                      <a:pt x="108954" y="217909"/>
                    </a:lnTo>
                    <a:cubicBezTo>
                      <a:pt x="48781" y="217909"/>
                      <a:pt x="0" y="169128"/>
                      <a:pt x="0" y="108954"/>
                    </a:cubicBezTo>
                    <a:lnTo>
                      <a:pt x="0" y="108954"/>
                    </a:lnTo>
                    <a:cubicBezTo>
                      <a:pt x="0" y="48781"/>
                      <a:pt x="48781" y="0"/>
                      <a:pt x="108954" y="0"/>
                    </a:cubicBezTo>
                    <a:close/>
                  </a:path>
                </a:pathLst>
              </a:custGeom>
              <a:solidFill>
                <a:srgbClr val="FFFFFF"/>
              </a:solidFill>
              <a:ln w="9525" cap="rnd">
                <a:solidFill>
                  <a:srgbClr val="000000"/>
                </a:solidFill>
                <a:prstDash val="solid"/>
                <a:round/>
              </a:ln>
            </p:spPr>
          </p:sp>
          <p:sp>
            <p:nvSpPr>
              <p:cNvPr id="6" name="TextBox 6"/>
              <p:cNvSpPr txBox="1"/>
              <p:nvPr/>
            </p:nvSpPr>
            <p:spPr>
              <a:xfrm>
                <a:off x="0" y="-38100"/>
                <a:ext cx="641810" cy="256009"/>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207018" y="230288"/>
              <a:ext cx="1772905" cy="300990"/>
            </a:xfrm>
            <a:prstGeom prst="rect">
              <a:avLst/>
            </a:prstGeom>
          </p:spPr>
          <p:txBody>
            <a:bodyPr lIns="0" tIns="0" rIns="0" bIns="0" rtlCol="0" anchor="t">
              <a:spAutoFit/>
            </a:bodyPr>
            <a:lstStyle/>
            <a:p>
              <a:pPr algn="ctr">
                <a:lnSpc>
                  <a:spcPts val="1679"/>
                </a:lnSpc>
                <a:spcBef>
                  <a:spcPct val="0"/>
                </a:spcBef>
              </a:pPr>
              <a:r>
                <a:rPr lang="en-US" sz="1599" b="1">
                  <a:solidFill>
                    <a:srgbClr val="000000"/>
                  </a:solidFill>
                  <a:latin typeface="Raleway Medium"/>
                  <a:ea typeface="Raleway Medium"/>
                  <a:cs typeface="Raleway Medium"/>
                  <a:sym typeface="Raleway Medium"/>
                </a:rPr>
                <a:t>The Team</a:t>
              </a:r>
            </a:p>
          </p:txBody>
        </p:sp>
      </p:grpSp>
      <p:sp>
        <p:nvSpPr>
          <p:cNvPr id="8" name="AutoShape 8"/>
          <p:cNvSpPr/>
          <p:nvPr/>
        </p:nvSpPr>
        <p:spPr>
          <a:xfrm>
            <a:off x="3268858" y="7523240"/>
            <a:ext cx="820103" cy="0"/>
          </a:xfrm>
          <a:prstGeom prst="line">
            <a:avLst/>
          </a:prstGeom>
          <a:ln w="28575" cap="flat">
            <a:solidFill>
              <a:srgbClr val="2020DB"/>
            </a:solidFill>
            <a:prstDash val="solid"/>
            <a:headEnd type="none" w="sm" len="sm"/>
            <a:tailEnd type="none" w="sm" len="sm"/>
          </a:ln>
        </p:spPr>
      </p:sp>
      <p:grpSp>
        <p:nvGrpSpPr>
          <p:cNvPr id="9" name="Group 9"/>
          <p:cNvGrpSpPr/>
          <p:nvPr/>
        </p:nvGrpSpPr>
        <p:grpSpPr>
          <a:xfrm>
            <a:off x="2077066" y="2410220"/>
            <a:ext cx="3203686" cy="3203686"/>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53707" r="-71224" b="-50142"/>
              </a:stretch>
            </a:blipFill>
            <a:ln w="9525" cap="sq">
              <a:solidFill>
                <a:srgbClr val="000000"/>
              </a:solidFill>
              <a:prstDash val="solid"/>
              <a:miter/>
            </a:ln>
          </p:spPr>
        </p:sp>
      </p:grpSp>
      <p:sp>
        <p:nvSpPr>
          <p:cNvPr id="11" name="AutoShape 11"/>
          <p:cNvSpPr/>
          <p:nvPr/>
        </p:nvSpPr>
        <p:spPr>
          <a:xfrm>
            <a:off x="8733949" y="7523240"/>
            <a:ext cx="820103" cy="0"/>
          </a:xfrm>
          <a:prstGeom prst="line">
            <a:avLst/>
          </a:prstGeom>
          <a:ln w="28575" cap="flat">
            <a:solidFill>
              <a:srgbClr val="2020DB"/>
            </a:solidFill>
            <a:prstDash val="solid"/>
            <a:headEnd type="none" w="sm" len="sm"/>
            <a:tailEnd type="none" w="sm" len="sm"/>
          </a:ln>
        </p:spPr>
      </p:sp>
      <p:grpSp>
        <p:nvGrpSpPr>
          <p:cNvPr id="12" name="Group 12"/>
          <p:cNvGrpSpPr/>
          <p:nvPr/>
        </p:nvGrpSpPr>
        <p:grpSpPr>
          <a:xfrm>
            <a:off x="7542157" y="2410220"/>
            <a:ext cx="3203686" cy="3203686"/>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10091" t="-61594" r="-31554" b="-50609"/>
              </a:stretch>
            </a:blipFill>
            <a:ln w="9525" cap="sq">
              <a:solidFill>
                <a:srgbClr val="000000"/>
              </a:solidFill>
              <a:prstDash val="solid"/>
              <a:miter/>
            </a:ln>
          </p:spPr>
        </p:sp>
      </p:grpSp>
      <p:sp>
        <p:nvSpPr>
          <p:cNvPr id="14" name="AutoShape 14"/>
          <p:cNvSpPr/>
          <p:nvPr/>
        </p:nvSpPr>
        <p:spPr>
          <a:xfrm>
            <a:off x="14199039" y="7523240"/>
            <a:ext cx="820103" cy="0"/>
          </a:xfrm>
          <a:prstGeom prst="line">
            <a:avLst/>
          </a:prstGeom>
          <a:ln w="28575" cap="flat">
            <a:solidFill>
              <a:srgbClr val="2020DB"/>
            </a:solidFill>
            <a:prstDash val="solid"/>
            <a:headEnd type="none" w="sm" len="sm"/>
            <a:tailEnd type="none" w="sm" len="sm"/>
          </a:ln>
        </p:spPr>
      </p:sp>
      <p:grpSp>
        <p:nvGrpSpPr>
          <p:cNvPr id="15" name="Group 15"/>
          <p:cNvGrpSpPr/>
          <p:nvPr/>
        </p:nvGrpSpPr>
        <p:grpSpPr>
          <a:xfrm>
            <a:off x="13007248" y="2410220"/>
            <a:ext cx="3203686" cy="3203686"/>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82235" t="-86799" r="-46419" b="-155755"/>
              </a:stretch>
            </a:blipFill>
            <a:ln w="9525" cap="sq">
              <a:solidFill>
                <a:srgbClr val="000000"/>
              </a:solidFill>
              <a:prstDash val="solid"/>
              <a:miter/>
            </a:ln>
          </p:spPr>
        </p:sp>
      </p:grpSp>
      <p:sp>
        <p:nvSpPr>
          <p:cNvPr id="17" name="TextBox 17"/>
          <p:cNvSpPr txBox="1"/>
          <p:nvPr/>
        </p:nvSpPr>
        <p:spPr>
          <a:xfrm>
            <a:off x="1303972" y="6013956"/>
            <a:ext cx="4749874" cy="575310"/>
          </a:xfrm>
          <a:prstGeom prst="rect">
            <a:avLst/>
          </a:prstGeom>
        </p:spPr>
        <p:txBody>
          <a:bodyPr lIns="0" tIns="0" rIns="0" bIns="0" rtlCol="0" anchor="t">
            <a:spAutoFit/>
          </a:bodyPr>
          <a:lstStyle/>
          <a:p>
            <a:pPr algn="ctr">
              <a:lnSpc>
                <a:spcPts val="4409"/>
              </a:lnSpc>
            </a:pPr>
            <a:r>
              <a:rPr lang="en-US" sz="4199" b="1" spc="109">
                <a:solidFill>
                  <a:srgbClr val="FFFFFF"/>
                </a:solidFill>
                <a:latin typeface="Livvic Semi-Bold"/>
                <a:ea typeface="Livvic Semi-Bold"/>
                <a:cs typeface="Livvic Semi-Bold"/>
                <a:sym typeface="Livvic Semi-Bold"/>
              </a:rPr>
              <a:t>Richard Sanchez</a:t>
            </a:r>
          </a:p>
        </p:txBody>
      </p:sp>
      <p:sp>
        <p:nvSpPr>
          <p:cNvPr id="18" name="TextBox 18"/>
          <p:cNvSpPr txBox="1"/>
          <p:nvPr/>
        </p:nvSpPr>
        <p:spPr>
          <a:xfrm>
            <a:off x="1303972" y="6789291"/>
            <a:ext cx="4749874" cy="331470"/>
          </a:xfrm>
          <a:prstGeom prst="rect">
            <a:avLst/>
          </a:prstGeom>
        </p:spPr>
        <p:txBody>
          <a:bodyPr lIns="0" tIns="0" rIns="0" bIns="0" rtlCol="0" anchor="t">
            <a:spAutoFit/>
          </a:bodyPr>
          <a:lstStyle/>
          <a:p>
            <a:pPr algn="ctr">
              <a:lnSpc>
                <a:spcPts val="2520"/>
              </a:lnSpc>
            </a:pPr>
            <a:r>
              <a:rPr lang="en-US" sz="2400" spc="62">
                <a:solidFill>
                  <a:srgbClr val="FFFFFF"/>
                </a:solidFill>
                <a:latin typeface="Livvic"/>
                <a:ea typeface="Livvic"/>
                <a:cs typeface="Livvic"/>
                <a:sym typeface="Livvic"/>
              </a:rPr>
              <a:t>CEO – Strategy &amp; Growth</a:t>
            </a:r>
          </a:p>
        </p:txBody>
      </p:sp>
      <p:sp>
        <p:nvSpPr>
          <p:cNvPr id="19" name="TextBox 19"/>
          <p:cNvSpPr txBox="1"/>
          <p:nvPr/>
        </p:nvSpPr>
        <p:spPr>
          <a:xfrm>
            <a:off x="1524736" y="7804227"/>
            <a:ext cx="4308347" cy="805179"/>
          </a:xfrm>
          <a:prstGeom prst="rect">
            <a:avLst/>
          </a:prstGeom>
        </p:spPr>
        <p:txBody>
          <a:bodyPr lIns="0" tIns="0" rIns="0" bIns="0" rtlCol="0" anchor="t">
            <a:spAutoFit/>
          </a:bodyPr>
          <a:lstStyle/>
          <a:p>
            <a:pPr algn="ctr">
              <a:lnSpc>
                <a:spcPts val="3260"/>
              </a:lnSpc>
            </a:pPr>
            <a:r>
              <a:rPr lang="en-US" sz="2000" b="1" spc="24">
                <a:solidFill>
                  <a:srgbClr val="FFFFFF"/>
                </a:solidFill>
                <a:latin typeface="Raleway Medium"/>
                <a:ea typeface="Raleway Medium"/>
                <a:cs typeface="Raleway Medium"/>
                <a:sym typeface="Raleway Medium"/>
              </a:rPr>
              <a:t>10+ years scaling digital ventures with a data-first mindset.</a:t>
            </a:r>
          </a:p>
        </p:txBody>
      </p:sp>
      <p:sp>
        <p:nvSpPr>
          <p:cNvPr id="20" name="TextBox 20"/>
          <p:cNvSpPr txBox="1"/>
          <p:nvPr/>
        </p:nvSpPr>
        <p:spPr>
          <a:xfrm>
            <a:off x="6553536" y="6013956"/>
            <a:ext cx="5180928" cy="575310"/>
          </a:xfrm>
          <a:prstGeom prst="rect">
            <a:avLst/>
          </a:prstGeom>
        </p:spPr>
        <p:txBody>
          <a:bodyPr lIns="0" tIns="0" rIns="0" bIns="0" rtlCol="0" anchor="t">
            <a:spAutoFit/>
          </a:bodyPr>
          <a:lstStyle/>
          <a:p>
            <a:pPr algn="ctr">
              <a:lnSpc>
                <a:spcPts val="4409"/>
              </a:lnSpc>
            </a:pPr>
            <a:r>
              <a:rPr lang="en-US" sz="4199" b="1" spc="109">
                <a:solidFill>
                  <a:srgbClr val="FFFFFF"/>
                </a:solidFill>
                <a:latin typeface="Livvic Semi-Bold"/>
                <a:ea typeface="Livvic Semi-Bold"/>
                <a:cs typeface="Livvic Semi-Bold"/>
                <a:sym typeface="Livvic Semi-Bold"/>
              </a:rPr>
              <a:t>Korina Villanueva</a:t>
            </a:r>
          </a:p>
        </p:txBody>
      </p:sp>
      <p:sp>
        <p:nvSpPr>
          <p:cNvPr id="21" name="TextBox 21"/>
          <p:cNvSpPr txBox="1"/>
          <p:nvPr/>
        </p:nvSpPr>
        <p:spPr>
          <a:xfrm>
            <a:off x="6769063" y="6789291"/>
            <a:ext cx="4749874" cy="331470"/>
          </a:xfrm>
          <a:prstGeom prst="rect">
            <a:avLst/>
          </a:prstGeom>
        </p:spPr>
        <p:txBody>
          <a:bodyPr lIns="0" tIns="0" rIns="0" bIns="0" rtlCol="0" anchor="t">
            <a:spAutoFit/>
          </a:bodyPr>
          <a:lstStyle/>
          <a:p>
            <a:pPr algn="ctr">
              <a:lnSpc>
                <a:spcPts val="2520"/>
              </a:lnSpc>
            </a:pPr>
            <a:r>
              <a:rPr lang="en-US" sz="2400" spc="62">
                <a:solidFill>
                  <a:srgbClr val="FFFFFF"/>
                </a:solidFill>
                <a:latin typeface="Livvic"/>
                <a:ea typeface="Livvic"/>
                <a:cs typeface="Livvic"/>
                <a:sym typeface="Livvic"/>
              </a:rPr>
              <a:t>CTO – Product &amp; Engineering</a:t>
            </a:r>
          </a:p>
        </p:txBody>
      </p:sp>
      <p:sp>
        <p:nvSpPr>
          <p:cNvPr id="22" name="TextBox 22"/>
          <p:cNvSpPr txBox="1"/>
          <p:nvPr/>
        </p:nvSpPr>
        <p:spPr>
          <a:xfrm>
            <a:off x="6989826" y="7804227"/>
            <a:ext cx="4308347" cy="805179"/>
          </a:xfrm>
          <a:prstGeom prst="rect">
            <a:avLst/>
          </a:prstGeom>
        </p:spPr>
        <p:txBody>
          <a:bodyPr lIns="0" tIns="0" rIns="0" bIns="0" rtlCol="0" anchor="t">
            <a:spAutoFit/>
          </a:bodyPr>
          <a:lstStyle/>
          <a:p>
            <a:pPr algn="ctr">
              <a:lnSpc>
                <a:spcPts val="3260"/>
              </a:lnSpc>
            </a:pPr>
            <a:r>
              <a:rPr lang="en-US" sz="2000" b="1" spc="24">
                <a:solidFill>
                  <a:srgbClr val="FFFFFF"/>
                </a:solidFill>
                <a:latin typeface="Raleway Medium"/>
                <a:ea typeface="Raleway Medium"/>
                <a:cs typeface="Raleway Medium"/>
                <a:sym typeface="Raleway Medium"/>
              </a:rPr>
              <a:t>Built cloud-native platforms and led enterprise AI projects.</a:t>
            </a:r>
          </a:p>
        </p:txBody>
      </p:sp>
      <p:sp>
        <p:nvSpPr>
          <p:cNvPr id="23" name="TextBox 23"/>
          <p:cNvSpPr txBox="1"/>
          <p:nvPr/>
        </p:nvSpPr>
        <p:spPr>
          <a:xfrm>
            <a:off x="12234154" y="6013956"/>
            <a:ext cx="4749874" cy="575310"/>
          </a:xfrm>
          <a:prstGeom prst="rect">
            <a:avLst/>
          </a:prstGeom>
        </p:spPr>
        <p:txBody>
          <a:bodyPr lIns="0" tIns="0" rIns="0" bIns="0" rtlCol="0" anchor="t">
            <a:spAutoFit/>
          </a:bodyPr>
          <a:lstStyle/>
          <a:p>
            <a:pPr algn="ctr">
              <a:lnSpc>
                <a:spcPts val="4409"/>
              </a:lnSpc>
            </a:pPr>
            <a:r>
              <a:rPr lang="en-US" sz="4199" b="1" spc="109">
                <a:solidFill>
                  <a:srgbClr val="FFFFFF"/>
                </a:solidFill>
                <a:latin typeface="Livvic Semi-Bold"/>
                <a:ea typeface="Livvic Semi-Bold"/>
                <a:cs typeface="Livvic Semi-Bold"/>
                <a:sym typeface="Livvic Semi-Bold"/>
              </a:rPr>
              <a:t>Morgan Maxwell</a:t>
            </a:r>
          </a:p>
        </p:txBody>
      </p:sp>
      <p:sp>
        <p:nvSpPr>
          <p:cNvPr id="24" name="TextBox 24"/>
          <p:cNvSpPr txBox="1"/>
          <p:nvPr/>
        </p:nvSpPr>
        <p:spPr>
          <a:xfrm>
            <a:off x="12234154" y="6789291"/>
            <a:ext cx="4749874" cy="331470"/>
          </a:xfrm>
          <a:prstGeom prst="rect">
            <a:avLst/>
          </a:prstGeom>
        </p:spPr>
        <p:txBody>
          <a:bodyPr lIns="0" tIns="0" rIns="0" bIns="0" rtlCol="0" anchor="t">
            <a:spAutoFit/>
          </a:bodyPr>
          <a:lstStyle/>
          <a:p>
            <a:pPr algn="ctr">
              <a:lnSpc>
                <a:spcPts val="2520"/>
              </a:lnSpc>
            </a:pPr>
            <a:r>
              <a:rPr lang="en-US" sz="2400" spc="62">
                <a:solidFill>
                  <a:srgbClr val="FFFFFF"/>
                </a:solidFill>
                <a:latin typeface="Livvic"/>
                <a:ea typeface="Livvic"/>
                <a:cs typeface="Livvic"/>
                <a:sym typeface="Livvic"/>
              </a:rPr>
              <a:t>Head of Marketing</a:t>
            </a:r>
          </a:p>
        </p:txBody>
      </p:sp>
      <p:sp>
        <p:nvSpPr>
          <p:cNvPr id="25" name="TextBox 25"/>
          <p:cNvSpPr txBox="1"/>
          <p:nvPr/>
        </p:nvSpPr>
        <p:spPr>
          <a:xfrm>
            <a:off x="12454917" y="7804227"/>
            <a:ext cx="4308347" cy="805179"/>
          </a:xfrm>
          <a:prstGeom prst="rect">
            <a:avLst/>
          </a:prstGeom>
        </p:spPr>
        <p:txBody>
          <a:bodyPr lIns="0" tIns="0" rIns="0" bIns="0" rtlCol="0" anchor="t">
            <a:spAutoFit/>
          </a:bodyPr>
          <a:lstStyle/>
          <a:p>
            <a:pPr algn="ctr">
              <a:lnSpc>
                <a:spcPts val="3260"/>
              </a:lnSpc>
            </a:pPr>
            <a:r>
              <a:rPr lang="en-US" sz="2000" b="1" spc="24">
                <a:solidFill>
                  <a:srgbClr val="FFFFFF"/>
                </a:solidFill>
                <a:latin typeface="Raleway Medium"/>
                <a:ea typeface="Raleway Medium"/>
                <a:cs typeface="Raleway Medium"/>
                <a:sym typeface="Raleway Medium"/>
              </a:rPr>
              <a:t>Multi-channel campaign expert driving user acquisition.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FF5E"/>
        </a:solidFill>
        <a:effectLst/>
      </p:bgPr>
    </p:bg>
    <p:spTree>
      <p:nvGrpSpPr>
        <p:cNvPr id="1" name=""/>
        <p:cNvGrpSpPr/>
        <p:nvPr/>
      </p:nvGrpSpPr>
      <p:grpSpPr>
        <a:xfrm>
          <a:off x="0" y="0"/>
          <a:ext cx="0" cy="0"/>
          <a:chOff x="0" y="0"/>
          <a:chExt cx="0" cy="0"/>
        </a:xfrm>
      </p:grpSpPr>
      <p:sp>
        <p:nvSpPr>
          <p:cNvPr id="2" name="Freeform 2"/>
          <p:cNvSpPr/>
          <p:nvPr/>
        </p:nvSpPr>
        <p:spPr>
          <a:xfrm>
            <a:off x="1373724" y="0"/>
            <a:ext cx="14036040" cy="10867711"/>
          </a:xfrm>
          <a:custGeom>
            <a:avLst/>
            <a:gdLst/>
            <a:ahLst/>
            <a:cxnLst/>
            <a:rect l="l" t="t" r="r" b="b"/>
            <a:pathLst>
              <a:path w="14036040" h="10867711">
                <a:moveTo>
                  <a:pt x="0" y="0"/>
                </a:moveTo>
                <a:lnTo>
                  <a:pt x="14036040" y="0"/>
                </a:lnTo>
                <a:lnTo>
                  <a:pt x="14036040" y="10867711"/>
                </a:lnTo>
                <a:lnTo>
                  <a:pt x="0" y="10867711"/>
                </a:lnTo>
                <a:lnTo>
                  <a:pt x="0" y="0"/>
                </a:lnTo>
                <a:close/>
              </a:path>
            </a:pathLst>
          </a:custGeom>
          <a:blipFill>
            <a:blip r:embed="rId2">
              <a:alphaModFix amt="25000"/>
              <a:extLst>
                <a:ext uri="{96DAC541-7B7A-43D3-8B79-37D633B846F1}">
                  <asvg:svgBlip xmlns:asvg="http://schemas.microsoft.com/office/drawing/2016/SVG/main" r:embed="rId3"/>
                </a:ext>
              </a:extLst>
            </a:blip>
            <a:stretch>
              <a:fillRect t="-6528" b="-22625"/>
            </a:stretch>
          </a:blipFill>
          <a:ln cap="sq">
            <a:noFill/>
            <a:prstDash val="solid"/>
            <a:miter/>
          </a:ln>
        </p:spPr>
      </p:sp>
      <p:sp>
        <p:nvSpPr>
          <p:cNvPr id="3" name="TextBox 3"/>
          <p:cNvSpPr txBox="1"/>
          <p:nvPr/>
        </p:nvSpPr>
        <p:spPr>
          <a:xfrm>
            <a:off x="1843999" y="2781300"/>
            <a:ext cx="13095489" cy="1343958"/>
          </a:xfrm>
          <a:prstGeom prst="rect">
            <a:avLst/>
          </a:prstGeom>
        </p:spPr>
        <p:txBody>
          <a:bodyPr lIns="0" tIns="0" rIns="0" bIns="0" rtlCol="0" anchor="t">
            <a:spAutoFit/>
          </a:bodyPr>
          <a:lstStyle/>
          <a:p>
            <a:pPr algn="ctr">
              <a:lnSpc>
                <a:spcPts val="11133"/>
              </a:lnSpc>
            </a:pPr>
            <a:r>
              <a:rPr lang="en-US" sz="8800" b="1" spc="275" dirty="0">
                <a:solidFill>
                  <a:srgbClr val="000000"/>
                </a:solidFill>
                <a:latin typeface="Modern No. 20" panose="02070704070505020303" pitchFamily="18" charset="0"/>
                <a:ea typeface="Livvic Bold"/>
                <a:cs typeface="Livvic Bold"/>
                <a:sym typeface="Livvic Bold"/>
              </a:rPr>
              <a:t>THANK YOU</a:t>
            </a:r>
          </a:p>
        </p:txBody>
      </p:sp>
      <p:sp>
        <p:nvSpPr>
          <p:cNvPr id="9" name="Freeform 7">
            <a:extLst>
              <a:ext uri="{FF2B5EF4-FFF2-40B4-BE49-F238E27FC236}">
                <a16:creationId xmlns:a16="http://schemas.microsoft.com/office/drawing/2014/main" id="{6D8F6C8A-1623-7509-3CBA-CC2DBF52A49C}"/>
              </a:ext>
            </a:extLst>
          </p:cNvPr>
          <p:cNvSpPr/>
          <p:nvPr/>
        </p:nvSpPr>
        <p:spPr>
          <a:xfrm>
            <a:off x="12801600" y="1943100"/>
            <a:ext cx="5147056" cy="7894258"/>
          </a:xfrm>
          <a:custGeom>
            <a:avLst/>
            <a:gdLst/>
            <a:ahLst/>
            <a:cxnLst/>
            <a:rect l="l" t="t" r="r" b="b"/>
            <a:pathLst>
              <a:path w="5147057" h="6598791">
                <a:moveTo>
                  <a:pt x="0" y="0"/>
                </a:moveTo>
                <a:lnTo>
                  <a:pt x="5147056" y="0"/>
                </a:lnTo>
                <a:lnTo>
                  <a:pt x="5147056" y="6598791"/>
                </a:lnTo>
                <a:lnTo>
                  <a:pt x="0" y="65987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1194</Words>
  <Application>Microsoft Office PowerPoint</Application>
  <PresentationFormat>Custom</PresentationFormat>
  <Paragraphs>118</Paragraphs>
  <Slides>13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Wingdings</vt:lpstr>
      <vt:lpstr>Arial</vt:lpstr>
      <vt:lpstr>Livvic Semi-Bold</vt:lpstr>
      <vt:lpstr>Raleway</vt:lpstr>
      <vt:lpstr>Calibri</vt:lpstr>
      <vt:lpstr>Georgia</vt:lpstr>
      <vt:lpstr>Livvic</vt:lpstr>
      <vt:lpstr>Modern No. 20</vt:lpstr>
      <vt:lpstr>Raleway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Pitch Deck</dc:title>
  <cp:lastModifiedBy>krishthakurur00@gmail.com</cp:lastModifiedBy>
  <cp:revision>4</cp:revision>
  <dcterms:created xsi:type="dcterms:W3CDTF">2006-08-16T00:00:00Z</dcterms:created>
  <dcterms:modified xsi:type="dcterms:W3CDTF">2025-09-29T17:46:24Z</dcterms:modified>
  <dc:identifier>DAG0V9hhPn4</dc:identifier>
</cp:coreProperties>
</file>